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notesMasterIdLst>
    <p:notesMasterId r:id="rId30"/>
  </p:notesMasterIdLst>
  <p:sldIdLst>
    <p:sldId id="256" r:id="rId2"/>
    <p:sldId id="257" r:id="rId3"/>
    <p:sldId id="260" r:id="rId4"/>
    <p:sldId id="262" r:id="rId5"/>
    <p:sldId id="263" r:id="rId6"/>
    <p:sldId id="265" r:id="rId7"/>
    <p:sldId id="266" r:id="rId8"/>
    <p:sldId id="277" r:id="rId9"/>
    <p:sldId id="291" r:id="rId10"/>
    <p:sldId id="272" r:id="rId11"/>
    <p:sldId id="273" r:id="rId12"/>
    <p:sldId id="274" r:id="rId13"/>
    <p:sldId id="275" r:id="rId14"/>
    <p:sldId id="276" r:id="rId15"/>
    <p:sldId id="278" r:id="rId16"/>
    <p:sldId id="279" r:id="rId17"/>
    <p:sldId id="284" r:id="rId18"/>
    <p:sldId id="280" r:id="rId19"/>
    <p:sldId id="281" r:id="rId20"/>
    <p:sldId id="282" r:id="rId21"/>
    <p:sldId id="292" r:id="rId22"/>
    <p:sldId id="299" r:id="rId23"/>
    <p:sldId id="268" r:id="rId24"/>
    <p:sldId id="323" r:id="rId25"/>
    <p:sldId id="324" r:id="rId26"/>
    <p:sldId id="295" r:id="rId27"/>
    <p:sldId id="293" r:id="rId28"/>
    <p:sldId id="287"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63"/>
    <p:restoredTop sz="81193"/>
  </p:normalViewPr>
  <p:slideViewPr>
    <p:cSldViewPr snapToGrid="0" snapToObjects="1">
      <p:cViewPr varScale="1">
        <p:scale>
          <a:sx n="90" d="100"/>
          <a:sy n="90" d="100"/>
        </p:scale>
        <p:origin x="968" y="200"/>
      </p:cViewPr>
      <p:guideLst/>
    </p:cSldViewPr>
  </p:slideViewPr>
  <p:outlineViewPr>
    <p:cViewPr>
      <p:scale>
        <a:sx n="33" d="100"/>
        <a:sy n="33" d="100"/>
      </p:scale>
      <p:origin x="0" y="-310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950188-E0DF-4F8A-AA4C-C14351C537FF}"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1CAE55F7-F519-4A21-B525-FE80ED7D752F}">
      <dgm:prSet custT="1"/>
      <dgm:spPr/>
      <dgm:t>
        <a:bodyPr/>
        <a:lstStyle/>
        <a:p>
          <a:r>
            <a:rPr lang="en-US" sz="2800" dirty="0"/>
            <a:t>Observing: looking for changes in behavior/mood, listening to reports from others, asking questions. Is ongoing and can be done in small ways. </a:t>
          </a:r>
        </a:p>
      </dgm:t>
    </dgm:pt>
    <dgm:pt modelId="{F29B7CE8-6983-47F3-8A41-9D9B4159FE6D}" type="parTrans" cxnId="{F2DD7C30-4AD7-4ED0-92E3-0F2D23EAD54C}">
      <dgm:prSet/>
      <dgm:spPr/>
      <dgm:t>
        <a:bodyPr/>
        <a:lstStyle/>
        <a:p>
          <a:endParaRPr lang="en-US"/>
        </a:p>
      </dgm:t>
    </dgm:pt>
    <dgm:pt modelId="{17A224E8-0932-4350-B7FE-A73AA3F94A5F}" type="sibTrans" cxnId="{F2DD7C30-4AD7-4ED0-92E3-0F2D23EAD54C}">
      <dgm:prSet/>
      <dgm:spPr/>
      <dgm:t>
        <a:bodyPr/>
        <a:lstStyle/>
        <a:p>
          <a:endParaRPr lang="en-US"/>
        </a:p>
      </dgm:t>
    </dgm:pt>
    <dgm:pt modelId="{A85A9A8C-A946-4654-960C-78D4DF5BCFD3}">
      <dgm:prSet custT="1"/>
      <dgm:spPr/>
      <dgm:t>
        <a:bodyPr/>
        <a:lstStyle/>
        <a:p>
          <a:r>
            <a:rPr lang="en-US" sz="2800" dirty="0"/>
            <a:t>State what you’ve observed (“I noticed you haven’t been eating lunch … you’ve seemed upset/quieter … do you agree?”). </a:t>
          </a:r>
        </a:p>
      </dgm:t>
    </dgm:pt>
    <dgm:pt modelId="{CC7290A2-60A9-4A0B-B988-906A202891D1}" type="parTrans" cxnId="{27E0ACFA-2BD7-4B84-92B6-3A8EA04DDC39}">
      <dgm:prSet/>
      <dgm:spPr/>
      <dgm:t>
        <a:bodyPr/>
        <a:lstStyle/>
        <a:p>
          <a:endParaRPr lang="en-US"/>
        </a:p>
      </dgm:t>
    </dgm:pt>
    <dgm:pt modelId="{2E3EC397-1A84-4EF1-B870-86E1C2A61CBD}" type="sibTrans" cxnId="{27E0ACFA-2BD7-4B84-92B6-3A8EA04DDC39}">
      <dgm:prSet/>
      <dgm:spPr/>
      <dgm:t>
        <a:bodyPr/>
        <a:lstStyle/>
        <a:p>
          <a:endParaRPr lang="en-US"/>
        </a:p>
      </dgm:t>
    </dgm:pt>
    <dgm:pt modelId="{D2B3E149-3196-4A26-BFA8-7E372C03E7CD}">
      <dgm:prSet custT="1"/>
      <dgm:spPr/>
      <dgm:t>
        <a:bodyPr/>
        <a:lstStyle/>
        <a:p>
          <a:r>
            <a:rPr lang="en-US" sz="2800" dirty="0"/>
            <a:t>State why you’re concerned (“I care about you … you’re an important part of our team”). </a:t>
          </a:r>
          <a:endParaRPr lang="en-US" sz="3300" dirty="0"/>
        </a:p>
      </dgm:t>
    </dgm:pt>
    <dgm:pt modelId="{8D799BD5-A7FD-4FB4-81A6-783744B0A169}" type="parTrans" cxnId="{85D4B387-A042-448E-BDCF-A64922C7099A}">
      <dgm:prSet/>
      <dgm:spPr/>
      <dgm:t>
        <a:bodyPr/>
        <a:lstStyle/>
        <a:p>
          <a:endParaRPr lang="en-US"/>
        </a:p>
      </dgm:t>
    </dgm:pt>
    <dgm:pt modelId="{DA1E1AA5-AAB8-45D3-8B4E-8A3B0B55C3B5}" type="sibTrans" cxnId="{85D4B387-A042-448E-BDCF-A64922C7099A}">
      <dgm:prSet/>
      <dgm:spPr/>
      <dgm:t>
        <a:bodyPr/>
        <a:lstStyle/>
        <a:p>
          <a:endParaRPr lang="en-US"/>
        </a:p>
      </dgm:t>
    </dgm:pt>
    <dgm:pt modelId="{200DC49D-7C32-7E49-B2A7-B579A547E4BA}" type="pres">
      <dgm:prSet presAssocID="{82950188-E0DF-4F8A-AA4C-C14351C537FF}" presName="linear" presStyleCnt="0">
        <dgm:presLayoutVars>
          <dgm:animLvl val="lvl"/>
          <dgm:resizeHandles val="exact"/>
        </dgm:presLayoutVars>
      </dgm:prSet>
      <dgm:spPr/>
    </dgm:pt>
    <dgm:pt modelId="{F5A79DE0-FE28-924D-9A55-EB9249AE2031}" type="pres">
      <dgm:prSet presAssocID="{1CAE55F7-F519-4A21-B525-FE80ED7D752F}" presName="parentText" presStyleLbl="node1" presStyleIdx="0" presStyleCnt="3" custScaleY="116550">
        <dgm:presLayoutVars>
          <dgm:chMax val="0"/>
          <dgm:bulletEnabled val="1"/>
        </dgm:presLayoutVars>
      </dgm:prSet>
      <dgm:spPr/>
    </dgm:pt>
    <dgm:pt modelId="{0A4FFE76-0901-B64D-BC97-C9EB1A30DEBF}" type="pres">
      <dgm:prSet presAssocID="{17A224E8-0932-4350-B7FE-A73AA3F94A5F}" presName="spacer" presStyleCnt="0"/>
      <dgm:spPr/>
    </dgm:pt>
    <dgm:pt modelId="{6D5CF4CF-AEB3-FF4D-B018-A3B487A7D79A}" type="pres">
      <dgm:prSet presAssocID="{A85A9A8C-A946-4654-960C-78D4DF5BCFD3}" presName="parentText" presStyleLbl="node1" presStyleIdx="1" presStyleCnt="3">
        <dgm:presLayoutVars>
          <dgm:chMax val="0"/>
          <dgm:bulletEnabled val="1"/>
        </dgm:presLayoutVars>
      </dgm:prSet>
      <dgm:spPr/>
    </dgm:pt>
    <dgm:pt modelId="{20B04C98-EF52-FE42-8FF9-8D0F6851E92B}" type="pres">
      <dgm:prSet presAssocID="{2E3EC397-1A84-4EF1-B870-86E1C2A61CBD}" presName="spacer" presStyleCnt="0"/>
      <dgm:spPr/>
    </dgm:pt>
    <dgm:pt modelId="{0E7854D6-0E31-4B4F-967E-C86BE5BAF121}" type="pres">
      <dgm:prSet presAssocID="{D2B3E149-3196-4A26-BFA8-7E372C03E7CD}" presName="parentText" presStyleLbl="node1" presStyleIdx="2" presStyleCnt="3">
        <dgm:presLayoutVars>
          <dgm:chMax val="0"/>
          <dgm:bulletEnabled val="1"/>
        </dgm:presLayoutVars>
      </dgm:prSet>
      <dgm:spPr/>
    </dgm:pt>
  </dgm:ptLst>
  <dgm:cxnLst>
    <dgm:cxn modelId="{F2DD7C30-4AD7-4ED0-92E3-0F2D23EAD54C}" srcId="{82950188-E0DF-4F8A-AA4C-C14351C537FF}" destId="{1CAE55F7-F519-4A21-B525-FE80ED7D752F}" srcOrd="0" destOrd="0" parTransId="{F29B7CE8-6983-47F3-8A41-9D9B4159FE6D}" sibTransId="{17A224E8-0932-4350-B7FE-A73AA3F94A5F}"/>
    <dgm:cxn modelId="{C338EF46-B29C-044F-89D5-3650415E32F8}" type="presOf" srcId="{A85A9A8C-A946-4654-960C-78D4DF5BCFD3}" destId="{6D5CF4CF-AEB3-FF4D-B018-A3B487A7D79A}" srcOrd="0" destOrd="0" presId="urn:microsoft.com/office/officeart/2005/8/layout/vList2"/>
    <dgm:cxn modelId="{ED0FF984-E866-314C-91C1-22A34AD40FA4}" type="presOf" srcId="{D2B3E149-3196-4A26-BFA8-7E372C03E7CD}" destId="{0E7854D6-0E31-4B4F-967E-C86BE5BAF121}" srcOrd="0" destOrd="0" presId="urn:microsoft.com/office/officeart/2005/8/layout/vList2"/>
    <dgm:cxn modelId="{85D4B387-A042-448E-BDCF-A64922C7099A}" srcId="{82950188-E0DF-4F8A-AA4C-C14351C537FF}" destId="{D2B3E149-3196-4A26-BFA8-7E372C03E7CD}" srcOrd="2" destOrd="0" parTransId="{8D799BD5-A7FD-4FB4-81A6-783744B0A169}" sibTransId="{DA1E1AA5-AAB8-45D3-8B4E-8A3B0B55C3B5}"/>
    <dgm:cxn modelId="{6B857A91-9401-E645-8B45-F6E10B44C5AB}" type="presOf" srcId="{1CAE55F7-F519-4A21-B525-FE80ED7D752F}" destId="{F5A79DE0-FE28-924D-9A55-EB9249AE2031}" srcOrd="0" destOrd="0" presId="urn:microsoft.com/office/officeart/2005/8/layout/vList2"/>
    <dgm:cxn modelId="{B9C052DD-F35D-034D-AA8B-7BD6D8688B5D}" type="presOf" srcId="{82950188-E0DF-4F8A-AA4C-C14351C537FF}" destId="{200DC49D-7C32-7E49-B2A7-B579A547E4BA}" srcOrd="0" destOrd="0" presId="urn:microsoft.com/office/officeart/2005/8/layout/vList2"/>
    <dgm:cxn modelId="{27E0ACFA-2BD7-4B84-92B6-3A8EA04DDC39}" srcId="{82950188-E0DF-4F8A-AA4C-C14351C537FF}" destId="{A85A9A8C-A946-4654-960C-78D4DF5BCFD3}" srcOrd="1" destOrd="0" parTransId="{CC7290A2-60A9-4A0B-B988-906A202891D1}" sibTransId="{2E3EC397-1A84-4EF1-B870-86E1C2A61CBD}"/>
    <dgm:cxn modelId="{7E239698-55AB-FF42-BD50-6A6289B91A90}" type="presParOf" srcId="{200DC49D-7C32-7E49-B2A7-B579A547E4BA}" destId="{F5A79DE0-FE28-924D-9A55-EB9249AE2031}" srcOrd="0" destOrd="0" presId="urn:microsoft.com/office/officeart/2005/8/layout/vList2"/>
    <dgm:cxn modelId="{8CAEF44C-DEB8-3F42-9971-C5B4B87556F6}" type="presParOf" srcId="{200DC49D-7C32-7E49-B2A7-B579A547E4BA}" destId="{0A4FFE76-0901-B64D-BC97-C9EB1A30DEBF}" srcOrd="1" destOrd="0" presId="urn:microsoft.com/office/officeart/2005/8/layout/vList2"/>
    <dgm:cxn modelId="{C01B79BF-474E-DC48-A80F-1E684B44BA26}" type="presParOf" srcId="{200DC49D-7C32-7E49-B2A7-B579A547E4BA}" destId="{6D5CF4CF-AEB3-FF4D-B018-A3B487A7D79A}" srcOrd="2" destOrd="0" presId="urn:microsoft.com/office/officeart/2005/8/layout/vList2"/>
    <dgm:cxn modelId="{BDE5A745-9E65-AB4C-943A-6C3C6631D98C}" type="presParOf" srcId="{200DC49D-7C32-7E49-B2A7-B579A547E4BA}" destId="{20B04C98-EF52-FE42-8FF9-8D0F6851E92B}" srcOrd="3" destOrd="0" presId="urn:microsoft.com/office/officeart/2005/8/layout/vList2"/>
    <dgm:cxn modelId="{E0C2B2BF-3E8E-A24C-92AB-D5637932C081}" type="presParOf" srcId="{200DC49D-7C32-7E49-B2A7-B579A547E4BA}" destId="{0E7854D6-0E31-4B4F-967E-C86BE5BAF12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950188-E0DF-4F8A-AA4C-C14351C537FF}"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1CAE55F7-F519-4A21-B525-FE80ED7D752F}">
      <dgm:prSet custT="1"/>
      <dgm:spPr/>
      <dgm:t>
        <a:bodyPr/>
        <a:lstStyle/>
        <a:p>
          <a:r>
            <a:rPr lang="en-US" sz="2800" dirty="0"/>
            <a:t>Ask if they’d like help finding additional resources (others found helpful, try, “interview” MH provider). </a:t>
          </a:r>
        </a:p>
      </dgm:t>
    </dgm:pt>
    <dgm:pt modelId="{F29B7CE8-6983-47F3-8A41-9D9B4159FE6D}" type="parTrans" cxnId="{F2DD7C30-4AD7-4ED0-92E3-0F2D23EAD54C}">
      <dgm:prSet/>
      <dgm:spPr/>
      <dgm:t>
        <a:bodyPr/>
        <a:lstStyle/>
        <a:p>
          <a:endParaRPr lang="en-US"/>
        </a:p>
      </dgm:t>
    </dgm:pt>
    <dgm:pt modelId="{17A224E8-0932-4350-B7FE-A73AA3F94A5F}" type="sibTrans" cxnId="{F2DD7C30-4AD7-4ED0-92E3-0F2D23EAD54C}">
      <dgm:prSet/>
      <dgm:spPr/>
      <dgm:t>
        <a:bodyPr/>
        <a:lstStyle/>
        <a:p>
          <a:endParaRPr lang="en-US"/>
        </a:p>
      </dgm:t>
    </dgm:pt>
    <dgm:pt modelId="{A85A9A8C-A946-4654-960C-78D4DF5BCFD3}">
      <dgm:prSet custT="1"/>
      <dgm:spPr/>
      <dgm:t>
        <a:bodyPr/>
        <a:lstStyle/>
        <a:p>
          <a:r>
            <a:rPr lang="en-US" sz="2800" dirty="0"/>
            <a:t>You could also offer to help HCP call and get an appointment. </a:t>
          </a:r>
        </a:p>
      </dgm:t>
    </dgm:pt>
    <dgm:pt modelId="{CC7290A2-60A9-4A0B-B988-906A202891D1}" type="parTrans" cxnId="{27E0ACFA-2BD7-4B84-92B6-3A8EA04DDC39}">
      <dgm:prSet/>
      <dgm:spPr/>
      <dgm:t>
        <a:bodyPr/>
        <a:lstStyle/>
        <a:p>
          <a:endParaRPr lang="en-US"/>
        </a:p>
      </dgm:t>
    </dgm:pt>
    <dgm:pt modelId="{2E3EC397-1A84-4EF1-B870-86E1C2A61CBD}" type="sibTrans" cxnId="{27E0ACFA-2BD7-4B84-92B6-3A8EA04DDC39}">
      <dgm:prSet/>
      <dgm:spPr/>
      <dgm:t>
        <a:bodyPr/>
        <a:lstStyle/>
        <a:p>
          <a:endParaRPr lang="en-US"/>
        </a:p>
      </dgm:t>
    </dgm:pt>
    <dgm:pt modelId="{D2B3E149-3196-4A26-BFA8-7E372C03E7CD}">
      <dgm:prSet custT="1"/>
      <dgm:spPr/>
      <dgm:t>
        <a:bodyPr/>
        <a:lstStyle/>
        <a:p>
          <a:r>
            <a:rPr lang="en-US" sz="2800" dirty="0"/>
            <a:t>List of Resources: locally, within UNC and nationally </a:t>
          </a:r>
          <a:r>
            <a:rPr lang="en-US" sz="3300" dirty="0"/>
            <a:t>	</a:t>
          </a:r>
        </a:p>
      </dgm:t>
    </dgm:pt>
    <dgm:pt modelId="{8D799BD5-A7FD-4FB4-81A6-783744B0A169}" type="parTrans" cxnId="{85D4B387-A042-448E-BDCF-A64922C7099A}">
      <dgm:prSet/>
      <dgm:spPr/>
      <dgm:t>
        <a:bodyPr/>
        <a:lstStyle/>
        <a:p>
          <a:endParaRPr lang="en-US"/>
        </a:p>
      </dgm:t>
    </dgm:pt>
    <dgm:pt modelId="{DA1E1AA5-AAB8-45D3-8B4E-8A3B0B55C3B5}" type="sibTrans" cxnId="{85D4B387-A042-448E-BDCF-A64922C7099A}">
      <dgm:prSet/>
      <dgm:spPr/>
      <dgm:t>
        <a:bodyPr/>
        <a:lstStyle/>
        <a:p>
          <a:endParaRPr lang="en-US"/>
        </a:p>
      </dgm:t>
    </dgm:pt>
    <dgm:pt modelId="{200DC49D-7C32-7E49-B2A7-B579A547E4BA}" type="pres">
      <dgm:prSet presAssocID="{82950188-E0DF-4F8A-AA4C-C14351C537FF}" presName="linear" presStyleCnt="0">
        <dgm:presLayoutVars>
          <dgm:animLvl val="lvl"/>
          <dgm:resizeHandles val="exact"/>
        </dgm:presLayoutVars>
      </dgm:prSet>
      <dgm:spPr/>
    </dgm:pt>
    <dgm:pt modelId="{F5A79DE0-FE28-924D-9A55-EB9249AE2031}" type="pres">
      <dgm:prSet presAssocID="{1CAE55F7-F519-4A21-B525-FE80ED7D752F}" presName="parentText" presStyleLbl="node1" presStyleIdx="0" presStyleCnt="3">
        <dgm:presLayoutVars>
          <dgm:chMax val="0"/>
          <dgm:bulletEnabled val="1"/>
        </dgm:presLayoutVars>
      </dgm:prSet>
      <dgm:spPr/>
    </dgm:pt>
    <dgm:pt modelId="{0A4FFE76-0901-B64D-BC97-C9EB1A30DEBF}" type="pres">
      <dgm:prSet presAssocID="{17A224E8-0932-4350-B7FE-A73AA3F94A5F}" presName="spacer" presStyleCnt="0"/>
      <dgm:spPr/>
    </dgm:pt>
    <dgm:pt modelId="{6D5CF4CF-AEB3-FF4D-B018-A3B487A7D79A}" type="pres">
      <dgm:prSet presAssocID="{A85A9A8C-A946-4654-960C-78D4DF5BCFD3}" presName="parentText" presStyleLbl="node1" presStyleIdx="1" presStyleCnt="3">
        <dgm:presLayoutVars>
          <dgm:chMax val="0"/>
          <dgm:bulletEnabled val="1"/>
        </dgm:presLayoutVars>
      </dgm:prSet>
      <dgm:spPr/>
    </dgm:pt>
    <dgm:pt modelId="{20B04C98-EF52-FE42-8FF9-8D0F6851E92B}" type="pres">
      <dgm:prSet presAssocID="{2E3EC397-1A84-4EF1-B870-86E1C2A61CBD}" presName="spacer" presStyleCnt="0"/>
      <dgm:spPr/>
    </dgm:pt>
    <dgm:pt modelId="{0E7854D6-0E31-4B4F-967E-C86BE5BAF121}" type="pres">
      <dgm:prSet presAssocID="{D2B3E149-3196-4A26-BFA8-7E372C03E7CD}" presName="parentText" presStyleLbl="node1" presStyleIdx="2" presStyleCnt="3">
        <dgm:presLayoutVars>
          <dgm:chMax val="0"/>
          <dgm:bulletEnabled val="1"/>
        </dgm:presLayoutVars>
      </dgm:prSet>
      <dgm:spPr/>
    </dgm:pt>
  </dgm:ptLst>
  <dgm:cxnLst>
    <dgm:cxn modelId="{F2DD7C30-4AD7-4ED0-92E3-0F2D23EAD54C}" srcId="{82950188-E0DF-4F8A-AA4C-C14351C537FF}" destId="{1CAE55F7-F519-4A21-B525-FE80ED7D752F}" srcOrd="0" destOrd="0" parTransId="{F29B7CE8-6983-47F3-8A41-9D9B4159FE6D}" sibTransId="{17A224E8-0932-4350-B7FE-A73AA3F94A5F}"/>
    <dgm:cxn modelId="{C338EF46-B29C-044F-89D5-3650415E32F8}" type="presOf" srcId="{A85A9A8C-A946-4654-960C-78D4DF5BCFD3}" destId="{6D5CF4CF-AEB3-FF4D-B018-A3B487A7D79A}" srcOrd="0" destOrd="0" presId="urn:microsoft.com/office/officeart/2005/8/layout/vList2"/>
    <dgm:cxn modelId="{ED0FF984-E866-314C-91C1-22A34AD40FA4}" type="presOf" srcId="{D2B3E149-3196-4A26-BFA8-7E372C03E7CD}" destId="{0E7854D6-0E31-4B4F-967E-C86BE5BAF121}" srcOrd="0" destOrd="0" presId="urn:microsoft.com/office/officeart/2005/8/layout/vList2"/>
    <dgm:cxn modelId="{85D4B387-A042-448E-BDCF-A64922C7099A}" srcId="{82950188-E0DF-4F8A-AA4C-C14351C537FF}" destId="{D2B3E149-3196-4A26-BFA8-7E372C03E7CD}" srcOrd="2" destOrd="0" parTransId="{8D799BD5-A7FD-4FB4-81A6-783744B0A169}" sibTransId="{DA1E1AA5-AAB8-45D3-8B4E-8A3B0B55C3B5}"/>
    <dgm:cxn modelId="{6B857A91-9401-E645-8B45-F6E10B44C5AB}" type="presOf" srcId="{1CAE55F7-F519-4A21-B525-FE80ED7D752F}" destId="{F5A79DE0-FE28-924D-9A55-EB9249AE2031}" srcOrd="0" destOrd="0" presId="urn:microsoft.com/office/officeart/2005/8/layout/vList2"/>
    <dgm:cxn modelId="{B9C052DD-F35D-034D-AA8B-7BD6D8688B5D}" type="presOf" srcId="{82950188-E0DF-4F8A-AA4C-C14351C537FF}" destId="{200DC49D-7C32-7E49-B2A7-B579A547E4BA}" srcOrd="0" destOrd="0" presId="urn:microsoft.com/office/officeart/2005/8/layout/vList2"/>
    <dgm:cxn modelId="{27E0ACFA-2BD7-4B84-92B6-3A8EA04DDC39}" srcId="{82950188-E0DF-4F8A-AA4C-C14351C537FF}" destId="{A85A9A8C-A946-4654-960C-78D4DF5BCFD3}" srcOrd="1" destOrd="0" parTransId="{CC7290A2-60A9-4A0B-B988-906A202891D1}" sibTransId="{2E3EC397-1A84-4EF1-B870-86E1C2A61CBD}"/>
    <dgm:cxn modelId="{7E239698-55AB-FF42-BD50-6A6289B91A90}" type="presParOf" srcId="{200DC49D-7C32-7E49-B2A7-B579A547E4BA}" destId="{F5A79DE0-FE28-924D-9A55-EB9249AE2031}" srcOrd="0" destOrd="0" presId="urn:microsoft.com/office/officeart/2005/8/layout/vList2"/>
    <dgm:cxn modelId="{8CAEF44C-DEB8-3F42-9971-C5B4B87556F6}" type="presParOf" srcId="{200DC49D-7C32-7E49-B2A7-B579A547E4BA}" destId="{0A4FFE76-0901-B64D-BC97-C9EB1A30DEBF}" srcOrd="1" destOrd="0" presId="urn:microsoft.com/office/officeart/2005/8/layout/vList2"/>
    <dgm:cxn modelId="{C01B79BF-474E-DC48-A80F-1E684B44BA26}" type="presParOf" srcId="{200DC49D-7C32-7E49-B2A7-B579A547E4BA}" destId="{6D5CF4CF-AEB3-FF4D-B018-A3B487A7D79A}" srcOrd="2" destOrd="0" presId="urn:microsoft.com/office/officeart/2005/8/layout/vList2"/>
    <dgm:cxn modelId="{BDE5A745-9E65-AB4C-943A-6C3C6631D98C}" type="presParOf" srcId="{200DC49D-7C32-7E49-B2A7-B579A547E4BA}" destId="{20B04C98-EF52-FE42-8FF9-8D0F6851E92B}" srcOrd="3" destOrd="0" presId="urn:microsoft.com/office/officeart/2005/8/layout/vList2"/>
    <dgm:cxn modelId="{E0C2B2BF-3E8E-A24C-92AB-D5637932C081}" type="presParOf" srcId="{200DC49D-7C32-7E49-B2A7-B579A547E4BA}" destId="{0E7854D6-0E31-4B4F-967E-C86BE5BAF121}"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29A5836-1402-4691-9E37-635C0721ED13}"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36856AB4-B46A-40B5-9C57-B22B85FC3E59}">
      <dgm:prSet custT="1"/>
      <dgm:spPr/>
      <dgm:t>
        <a:bodyPr/>
        <a:lstStyle/>
        <a:p>
          <a:r>
            <a:rPr lang="en-US" sz="2400" dirty="0"/>
            <a:t>HCPs may be worried about their own and their families’ safety. </a:t>
          </a:r>
        </a:p>
        <a:p>
          <a:endParaRPr lang="en-US" sz="1200" dirty="0"/>
        </a:p>
        <a:p>
          <a:r>
            <a:rPr lang="en-US" sz="2400" dirty="0"/>
            <a:t>Maximizing safety in the workplace and at home, including </a:t>
          </a:r>
          <a:r>
            <a:rPr lang="en-US" sz="2400" i="1" dirty="0"/>
            <a:t>physical acts </a:t>
          </a:r>
          <a:r>
            <a:rPr lang="en-US" sz="2400" dirty="0"/>
            <a:t>(e.g., washing hands, physical distancing) and </a:t>
          </a:r>
          <a:r>
            <a:rPr lang="en-US" sz="2400" i="1" dirty="0"/>
            <a:t>psychological reminders</a:t>
          </a:r>
          <a:r>
            <a:rPr lang="en-US" sz="2400" dirty="0"/>
            <a:t> (e.g., only so much is in their control, doing everything they can). </a:t>
          </a:r>
        </a:p>
        <a:p>
          <a:endParaRPr lang="en-US" sz="1200" dirty="0"/>
        </a:p>
        <a:p>
          <a:r>
            <a:rPr lang="en-US" sz="2400" dirty="0"/>
            <a:t>It can be helpful to focus on the present rather than what might come.</a:t>
          </a:r>
        </a:p>
      </dgm:t>
    </dgm:pt>
    <dgm:pt modelId="{C5B506D2-407F-494D-9897-5DFBAD6D4527}" type="parTrans" cxnId="{3848EC71-0672-4EB9-A129-1F4D0C4E3FE8}">
      <dgm:prSet/>
      <dgm:spPr/>
      <dgm:t>
        <a:bodyPr/>
        <a:lstStyle/>
        <a:p>
          <a:endParaRPr lang="en-US"/>
        </a:p>
      </dgm:t>
    </dgm:pt>
    <dgm:pt modelId="{491254C1-268B-4F47-89CF-E99B57597759}" type="sibTrans" cxnId="{3848EC71-0672-4EB9-A129-1F4D0C4E3FE8}">
      <dgm:prSet/>
      <dgm:spPr/>
      <dgm:t>
        <a:bodyPr/>
        <a:lstStyle/>
        <a:p>
          <a:endParaRPr lang="en-US"/>
        </a:p>
      </dgm:t>
    </dgm:pt>
    <dgm:pt modelId="{CE702C60-0B33-4E74-B341-F7B64C6C2AA1}">
      <dgm:prSet custT="1"/>
      <dgm:spPr/>
      <dgm:t>
        <a:bodyPr/>
        <a:lstStyle/>
        <a:p>
          <a:r>
            <a:rPr lang="en-US" sz="2400" dirty="0"/>
            <a:t>Think of how you as a leader/supervisor can help instill a sense of safety (take to admin, new policies). </a:t>
          </a:r>
        </a:p>
      </dgm:t>
    </dgm:pt>
    <dgm:pt modelId="{66EC33F3-77F8-4A99-A0F9-8DCCA608B933}" type="parTrans" cxnId="{529928F0-AFCD-4AAD-9D33-651E3DAEE782}">
      <dgm:prSet/>
      <dgm:spPr/>
      <dgm:t>
        <a:bodyPr/>
        <a:lstStyle/>
        <a:p>
          <a:endParaRPr lang="en-US"/>
        </a:p>
      </dgm:t>
    </dgm:pt>
    <dgm:pt modelId="{C980FB5A-F5A3-4B9D-B808-FF5237D758C5}" type="sibTrans" cxnId="{529928F0-AFCD-4AAD-9D33-651E3DAEE782}">
      <dgm:prSet/>
      <dgm:spPr/>
      <dgm:t>
        <a:bodyPr/>
        <a:lstStyle/>
        <a:p>
          <a:endParaRPr lang="en-US"/>
        </a:p>
      </dgm:t>
    </dgm:pt>
    <dgm:pt modelId="{CC300058-7BD2-48BE-AF44-5AA11F0F78E7}">
      <dgm:prSet custT="1"/>
      <dgm:spPr/>
      <dgm:t>
        <a:bodyPr/>
        <a:lstStyle/>
        <a:p>
          <a:r>
            <a:rPr lang="en-US" sz="2400" dirty="0"/>
            <a:t>**Be sure to listen for statements about personal safety and immediately seek emergency services if needed. </a:t>
          </a:r>
        </a:p>
      </dgm:t>
    </dgm:pt>
    <dgm:pt modelId="{4E5FF864-6840-4E5C-B4E3-339B455C6AA9}" type="parTrans" cxnId="{3F3654EE-2CF3-4216-9AD8-712EE8575DF2}">
      <dgm:prSet/>
      <dgm:spPr/>
      <dgm:t>
        <a:bodyPr/>
        <a:lstStyle/>
        <a:p>
          <a:endParaRPr lang="en-US"/>
        </a:p>
      </dgm:t>
    </dgm:pt>
    <dgm:pt modelId="{D9F687BD-30A5-493E-818A-5F214D88A94C}" type="sibTrans" cxnId="{3F3654EE-2CF3-4216-9AD8-712EE8575DF2}">
      <dgm:prSet/>
      <dgm:spPr/>
      <dgm:t>
        <a:bodyPr/>
        <a:lstStyle/>
        <a:p>
          <a:endParaRPr lang="en-US"/>
        </a:p>
      </dgm:t>
    </dgm:pt>
    <dgm:pt modelId="{70330CF9-A141-AB45-ABD6-CEBD3AD29FE1}" type="pres">
      <dgm:prSet presAssocID="{429A5836-1402-4691-9E37-635C0721ED13}" presName="linear" presStyleCnt="0">
        <dgm:presLayoutVars>
          <dgm:animLvl val="lvl"/>
          <dgm:resizeHandles val="exact"/>
        </dgm:presLayoutVars>
      </dgm:prSet>
      <dgm:spPr/>
    </dgm:pt>
    <dgm:pt modelId="{6614D128-DFC6-A94C-95BF-5E1ED1B8A645}" type="pres">
      <dgm:prSet presAssocID="{36856AB4-B46A-40B5-9C57-B22B85FC3E59}" presName="parentText" presStyleLbl="node1" presStyleIdx="0" presStyleCnt="3" custScaleY="135367" custLinFactY="-1324" custLinFactNeighborY="-100000">
        <dgm:presLayoutVars>
          <dgm:chMax val="0"/>
          <dgm:bulletEnabled val="1"/>
        </dgm:presLayoutVars>
      </dgm:prSet>
      <dgm:spPr/>
    </dgm:pt>
    <dgm:pt modelId="{A2265D7A-40A2-F34B-BB67-99F11B17A75B}" type="pres">
      <dgm:prSet presAssocID="{491254C1-268B-4F47-89CF-E99B57597759}" presName="spacer" presStyleCnt="0"/>
      <dgm:spPr/>
    </dgm:pt>
    <dgm:pt modelId="{1282E75F-D4AE-3041-BC0F-3EE9397AF9C8}" type="pres">
      <dgm:prSet presAssocID="{CE702C60-0B33-4E74-B341-F7B64C6C2AA1}" presName="parentText" presStyleLbl="node1" presStyleIdx="1" presStyleCnt="3" custScaleY="46943" custLinFactY="1365" custLinFactNeighborY="100000">
        <dgm:presLayoutVars>
          <dgm:chMax val="0"/>
          <dgm:bulletEnabled val="1"/>
        </dgm:presLayoutVars>
      </dgm:prSet>
      <dgm:spPr/>
    </dgm:pt>
    <dgm:pt modelId="{C0B1A9FE-C0BB-AB48-B5E1-93136322B6DE}" type="pres">
      <dgm:prSet presAssocID="{C980FB5A-F5A3-4B9D-B808-FF5237D758C5}" presName="spacer" presStyleCnt="0"/>
      <dgm:spPr/>
    </dgm:pt>
    <dgm:pt modelId="{23DCBDD5-602B-BA44-8BF0-42033E441FCF}" type="pres">
      <dgm:prSet presAssocID="{CC300058-7BD2-48BE-AF44-5AA11F0F78E7}" presName="parentText" presStyleLbl="node1" presStyleIdx="2" presStyleCnt="3" custScaleY="54214" custLinFactY="9493" custLinFactNeighborY="100000">
        <dgm:presLayoutVars>
          <dgm:chMax val="0"/>
          <dgm:bulletEnabled val="1"/>
        </dgm:presLayoutVars>
      </dgm:prSet>
      <dgm:spPr/>
    </dgm:pt>
  </dgm:ptLst>
  <dgm:cxnLst>
    <dgm:cxn modelId="{3848EC71-0672-4EB9-A129-1F4D0C4E3FE8}" srcId="{429A5836-1402-4691-9E37-635C0721ED13}" destId="{36856AB4-B46A-40B5-9C57-B22B85FC3E59}" srcOrd="0" destOrd="0" parTransId="{C5B506D2-407F-494D-9897-5DFBAD6D4527}" sibTransId="{491254C1-268B-4F47-89CF-E99B57597759}"/>
    <dgm:cxn modelId="{4504CE86-C07B-1040-ABF2-55893A3BBE55}" type="presOf" srcId="{36856AB4-B46A-40B5-9C57-B22B85FC3E59}" destId="{6614D128-DFC6-A94C-95BF-5E1ED1B8A645}" srcOrd="0" destOrd="0" presId="urn:microsoft.com/office/officeart/2005/8/layout/vList2"/>
    <dgm:cxn modelId="{0D1D029C-B1CD-6B49-8B79-DD89600AB104}" type="presOf" srcId="{CE702C60-0B33-4E74-B341-F7B64C6C2AA1}" destId="{1282E75F-D4AE-3041-BC0F-3EE9397AF9C8}" srcOrd="0" destOrd="0" presId="urn:microsoft.com/office/officeart/2005/8/layout/vList2"/>
    <dgm:cxn modelId="{523BE6C4-1371-014B-8ECB-5F3A56F7B537}" type="presOf" srcId="{429A5836-1402-4691-9E37-635C0721ED13}" destId="{70330CF9-A141-AB45-ABD6-CEBD3AD29FE1}" srcOrd="0" destOrd="0" presId="urn:microsoft.com/office/officeart/2005/8/layout/vList2"/>
    <dgm:cxn modelId="{89CA51DC-F027-B046-B654-8AFAEA79D42E}" type="presOf" srcId="{CC300058-7BD2-48BE-AF44-5AA11F0F78E7}" destId="{23DCBDD5-602B-BA44-8BF0-42033E441FCF}" srcOrd="0" destOrd="0" presId="urn:microsoft.com/office/officeart/2005/8/layout/vList2"/>
    <dgm:cxn modelId="{3F3654EE-2CF3-4216-9AD8-712EE8575DF2}" srcId="{429A5836-1402-4691-9E37-635C0721ED13}" destId="{CC300058-7BD2-48BE-AF44-5AA11F0F78E7}" srcOrd="2" destOrd="0" parTransId="{4E5FF864-6840-4E5C-B4E3-339B455C6AA9}" sibTransId="{D9F687BD-30A5-493E-818A-5F214D88A94C}"/>
    <dgm:cxn modelId="{529928F0-AFCD-4AAD-9D33-651E3DAEE782}" srcId="{429A5836-1402-4691-9E37-635C0721ED13}" destId="{CE702C60-0B33-4E74-B341-F7B64C6C2AA1}" srcOrd="1" destOrd="0" parTransId="{66EC33F3-77F8-4A99-A0F9-8DCCA608B933}" sibTransId="{C980FB5A-F5A3-4B9D-B808-FF5237D758C5}"/>
    <dgm:cxn modelId="{DE01E867-8945-DE4C-96E9-9551F0583DA8}" type="presParOf" srcId="{70330CF9-A141-AB45-ABD6-CEBD3AD29FE1}" destId="{6614D128-DFC6-A94C-95BF-5E1ED1B8A645}" srcOrd="0" destOrd="0" presId="urn:microsoft.com/office/officeart/2005/8/layout/vList2"/>
    <dgm:cxn modelId="{E8189AB6-29B8-1E4E-8C78-69FB8DC0FDEA}" type="presParOf" srcId="{70330CF9-A141-AB45-ABD6-CEBD3AD29FE1}" destId="{A2265D7A-40A2-F34B-BB67-99F11B17A75B}" srcOrd="1" destOrd="0" presId="urn:microsoft.com/office/officeart/2005/8/layout/vList2"/>
    <dgm:cxn modelId="{B864AD57-392F-B849-9397-F28F4CA6BFB3}" type="presParOf" srcId="{70330CF9-A141-AB45-ABD6-CEBD3AD29FE1}" destId="{1282E75F-D4AE-3041-BC0F-3EE9397AF9C8}" srcOrd="2" destOrd="0" presId="urn:microsoft.com/office/officeart/2005/8/layout/vList2"/>
    <dgm:cxn modelId="{063EC568-63FF-E047-86F6-79E47E142651}" type="presParOf" srcId="{70330CF9-A141-AB45-ABD6-CEBD3AD29FE1}" destId="{C0B1A9FE-C0BB-AB48-B5E1-93136322B6DE}" srcOrd="3" destOrd="0" presId="urn:microsoft.com/office/officeart/2005/8/layout/vList2"/>
    <dgm:cxn modelId="{E6790A48-EED9-EC4D-A2AD-4F226212E61A}" type="presParOf" srcId="{70330CF9-A141-AB45-ABD6-CEBD3AD29FE1}" destId="{23DCBDD5-602B-BA44-8BF0-42033E441FC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35F6A1-F8CB-472D-AAE7-D52DEA59A3E5}"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CEBF09D6-D488-4EFC-A3D4-5318BB4EB461}">
      <dgm:prSet custT="1"/>
      <dgm:spPr/>
      <dgm:t>
        <a:bodyPr/>
        <a:lstStyle/>
        <a:p>
          <a:r>
            <a:rPr lang="en-US" sz="2400" dirty="0"/>
            <a:t>Focused on the mind-body connection; intense stress often leads to feeling hypervigilant, out of control, angry, depressed, anxious, etc. </a:t>
          </a:r>
        </a:p>
      </dgm:t>
    </dgm:pt>
    <dgm:pt modelId="{826671E7-F574-456E-9D07-9F088052758D}" type="parTrans" cxnId="{96660535-3031-4C00-8B34-27F5E77B3B37}">
      <dgm:prSet/>
      <dgm:spPr/>
      <dgm:t>
        <a:bodyPr/>
        <a:lstStyle/>
        <a:p>
          <a:endParaRPr lang="en-US"/>
        </a:p>
      </dgm:t>
    </dgm:pt>
    <dgm:pt modelId="{3894EE70-83FC-4433-B0D0-3BE3B786D4AE}" type="sibTrans" cxnId="{96660535-3031-4C00-8B34-27F5E77B3B37}">
      <dgm:prSet/>
      <dgm:spPr/>
      <dgm:t>
        <a:bodyPr/>
        <a:lstStyle/>
        <a:p>
          <a:endParaRPr lang="en-US"/>
        </a:p>
      </dgm:t>
    </dgm:pt>
    <dgm:pt modelId="{877FF75E-61CC-4D9C-9506-B099CD776FED}">
      <dgm:prSet custT="1"/>
      <dgm:spPr/>
      <dgm:t>
        <a:bodyPr/>
        <a:lstStyle/>
        <a:p>
          <a:r>
            <a:rPr lang="en-US" sz="2400" dirty="0"/>
            <a:t>Emoting calm yourself is important.</a:t>
          </a:r>
        </a:p>
      </dgm:t>
    </dgm:pt>
    <dgm:pt modelId="{D372B67B-E0A1-4CBA-BE18-94E848B5444E}" type="parTrans" cxnId="{D91A8684-F8D8-410A-A9D5-5406FABD678F}">
      <dgm:prSet/>
      <dgm:spPr/>
      <dgm:t>
        <a:bodyPr/>
        <a:lstStyle/>
        <a:p>
          <a:endParaRPr lang="en-US"/>
        </a:p>
      </dgm:t>
    </dgm:pt>
    <dgm:pt modelId="{9407BF3A-1BB3-4B50-B699-14E1B2EC8AFD}" type="sibTrans" cxnId="{D91A8684-F8D8-410A-A9D5-5406FABD678F}">
      <dgm:prSet/>
      <dgm:spPr/>
      <dgm:t>
        <a:bodyPr/>
        <a:lstStyle/>
        <a:p>
          <a:endParaRPr lang="en-US"/>
        </a:p>
      </dgm:t>
    </dgm:pt>
    <dgm:pt modelId="{B1B8F349-D6F7-495F-A8B3-D527A1B7545B}">
      <dgm:prSet custT="1"/>
      <dgm:spPr/>
      <dgm:t>
        <a:bodyPr/>
        <a:lstStyle/>
        <a:p>
          <a:r>
            <a:rPr lang="en-US" sz="2200" dirty="0"/>
            <a:t>“How are you (could you) relaxing/quieting your body at work and at home?” 	</a:t>
          </a:r>
        </a:p>
        <a:p>
          <a:r>
            <a:rPr lang="en-US" sz="2200" dirty="0"/>
            <a:t>“What do you find soothing during this time?”</a:t>
          </a:r>
        </a:p>
        <a:p>
          <a:r>
            <a:rPr lang="en-US" sz="2200" dirty="0"/>
            <a:t>“How are you distracting yourself when needed?”</a:t>
          </a:r>
        </a:p>
        <a:p>
          <a:r>
            <a:rPr lang="en-US" sz="2200" dirty="0"/>
            <a:t>Are you getting enough rest?” (sleep, etc.)</a:t>
          </a:r>
        </a:p>
        <a:p>
          <a:r>
            <a:rPr lang="en-US" sz="2200" dirty="0"/>
            <a:t>“Have you noticed a connection between your mental healthy and body symptoms?” (e.g., increase in heart rate, feeling shaky) </a:t>
          </a:r>
        </a:p>
        <a:p>
          <a:r>
            <a:rPr lang="en-US" sz="2200" dirty="0"/>
            <a:t>“Would you like any more resources to help with relaxation?” </a:t>
          </a:r>
        </a:p>
      </dgm:t>
    </dgm:pt>
    <dgm:pt modelId="{2340D84E-BE71-476D-A55F-99046C317B34}" type="parTrans" cxnId="{1543019A-3049-4FF1-AF51-1BE22D09F395}">
      <dgm:prSet/>
      <dgm:spPr/>
      <dgm:t>
        <a:bodyPr/>
        <a:lstStyle/>
        <a:p>
          <a:endParaRPr lang="en-US"/>
        </a:p>
      </dgm:t>
    </dgm:pt>
    <dgm:pt modelId="{CE4BCF25-D83D-4AA5-813A-00D5FA847B9D}" type="sibTrans" cxnId="{1543019A-3049-4FF1-AF51-1BE22D09F395}">
      <dgm:prSet/>
      <dgm:spPr/>
      <dgm:t>
        <a:bodyPr/>
        <a:lstStyle/>
        <a:p>
          <a:endParaRPr lang="en-US"/>
        </a:p>
      </dgm:t>
    </dgm:pt>
    <dgm:pt modelId="{044A9FE0-9F02-044F-B25C-74B961BFAC6B}" type="pres">
      <dgm:prSet presAssocID="{2B35F6A1-F8CB-472D-AAE7-D52DEA59A3E5}" presName="linear" presStyleCnt="0">
        <dgm:presLayoutVars>
          <dgm:animLvl val="lvl"/>
          <dgm:resizeHandles val="exact"/>
        </dgm:presLayoutVars>
      </dgm:prSet>
      <dgm:spPr/>
    </dgm:pt>
    <dgm:pt modelId="{EB897670-E637-804A-BFD5-9FA97FBE9234}" type="pres">
      <dgm:prSet presAssocID="{CEBF09D6-D488-4EFC-A3D4-5318BB4EB461}" presName="parentText" presStyleLbl="node1" presStyleIdx="0" presStyleCnt="3" custScaleY="35561">
        <dgm:presLayoutVars>
          <dgm:chMax val="0"/>
          <dgm:bulletEnabled val="1"/>
        </dgm:presLayoutVars>
      </dgm:prSet>
      <dgm:spPr/>
    </dgm:pt>
    <dgm:pt modelId="{59D2F290-081A-1140-B580-BF9BC75E31F5}" type="pres">
      <dgm:prSet presAssocID="{3894EE70-83FC-4433-B0D0-3BE3B786D4AE}" presName="spacer" presStyleCnt="0"/>
      <dgm:spPr/>
    </dgm:pt>
    <dgm:pt modelId="{1D3E5291-0EC2-AB44-94AE-235BE2864C5E}" type="pres">
      <dgm:prSet presAssocID="{877FF75E-61CC-4D9C-9506-B099CD776FED}" presName="parentText" presStyleLbl="node1" presStyleIdx="1" presStyleCnt="3" custScaleY="24944">
        <dgm:presLayoutVars>
          <dgm:chMax val="0"/>
          <dgm:bulletEnabled val="1"/>
        </dgm:presLayoutVars>
      </dgm:prSet>
      <dgm:spPr/>
    </dgm:pt>
    <dgm:pt modelId="{5D08773D-0C5A-264C-AF24-0B4B18E8FAAB}" type="pres">
      <dgm:prSet presAssocID="{9407BF3A-1BB3-4B50-B699-14E1B2EC8AFD}" presName="spacer" presStyleCnt="0"/>
      <dgm:spPr/>
    </dgm:pt>
    <dgm:pt modelId="{21B4172F-CF49-344B-9746-47946E569563}" type="pres">
      <dgm:prSet presAssocID="{B1B8F349-D6F7-495F-A8B3-D527A1B7545B}" presName="parentText" presStyleLbl="node1" presStyleIdx="2" presStyleCnt="3">
        <dgm:presLayoutVars>
          <dgm:chMax val="0"/>
          <dgm:bulletEnabled val="1"/>
        </dgm:presLayoutVars>
      </dgm:prSet>
      <dgm:spPr/>
    </dgm:pt>
  </dgm:ptLst>
  <dgm:cxnLst>
    <dgm:cxn modelId="{2B37961B-3C7E-4940-BBF6-0F30A5D9A5B2}" type="presOf" srcId="{2B35F6A1-F8CB-472D-AAE7-D52DEA59A3E5}" destId="{044A9FE0-9F02-044F-B25C-74B961BFAC6B}" srcOrd="0" destOrd="0" presId="urn:microsoft.com/office/officeart/2005/8/layout/vList2"/>
    <dgm:cxn modelId="{96660535-3031-4C00-8B34-27F5E77B3B37}" srcId="{2B35F6A1-F8CB-472D-AAE7-D52DEA59A3E5}" destId="{CEBF09D6-D488-4EFC-A3D4-5318BB4EB461}" srcOrd="0" destOrd="0" parTransId="{826671E7-F574-456E-9D07-9F088052758D}" sibTransId="{3894EE70-83FC-4433-B0D0-3BE3B786D4AE}"/>
    <dgm:cxn modelId="{D91A8684-F8D8-410A-A9D5-5406FABD678F}" srcId="{2B35F6A1-F8CB-472D-AAE7-D52DEA59A3E5}" destId="{877FF75E-61CC-4D9C-9506-B099CD776FED}" srcOrd="1" destOrd="0" parTransId="{D372B67B-E0A1-4CBA-BE18-94E848B5444E}" sibTransId="{9407BF3A-1BB3-4B50-B699-14E1B2EC8AFD}"/>
    <dgm:cxn modelId="{1543019A-3049-4FF1-AF51-1BE22D09F395}" srcId="{2B35F6A1-F8CB-472D-AAE7-D52DEA59A3E5}" destId="{B1B8F349-D6F7-495F-A8B3-D527A1B7545B}" srcOrd="2" destOrd="0" parTransId="{2340D84E-BE71-476D-A55F-99046C317B34}" sibTransId="{CE4BCF25-D83D-4AA5-813A-00D5FA847B9D}"/>
    <dgm:cxn modelId="{6FB0149D-F074-6844-BFEC-7E4BEC685BAD}" type="presOf" srcId="{877FF75E-61CC-4D9C-9506-B099CD776FED}" destId="{1D3E5291-0EC2-AB44-94AE-235BE2864C5E}" srcOrd="0" destOrd="0" presId="urn:microsoft.com/office/officeart/2005/8/layout/vList2"/>
    <dgm:cxn modelId="{BF4249AA-8EE3-8A43-8969-055338F25467}" type="presOf" srcId="{B1B8F349-D6F7-495F-A8B3-D527A1B7545B}" destId="{21B4172F-CF49-344B-9746-47946E569563}" srcOrd="0" destOrd="0" presId="urn:microsoft.com/office/officeart/2005/8/layout/vList2"/>
    <dgm:cxn modelId="{1D9A2CBA-ECAA-0D41-B574-8B9B55FC9C9C}" type="presOf" srcId="{CEBF09D6-D488-4EFC-A3D4-5318BB4EB461}" destId="{EB897670-E637-804A-BFD5-9FA97FBE9234}" srcOrd="0" destOrd="0" presId="urn:microsoft.com/office/officeart/2005/8/layout/vList2"/>
    <dgm:cxn modelId="{311F8DA8-67F6-3E4C-98BA-4C82D9751E99}" type="presParOf" srcId="{044A9FE0-9F02-044F-B25C-74B961BFAC6B}" destId="{EB897670-E637-804A-BFD5-9FA97FBE9234}" srcOrd="0" destOrd="0" presId="urn:microsoft.com/office/officeart/2005/8/layout/vList2"/>
    <dgm:cxn modelId="{DCAB2895-CED5-4F42-AEA4-5571B3BD7488}" type="presParOf" srcId="{044A9FE0-9F02-044F-B25C-74B961BFAC6B}" destId="{59D2F290-081A-1140-B580-BF9BC75E31F5}" srcOrd="1" destOrd="0" presId="urn:microsoft.com/office/officeart/2005/8/layout/vList2"/>
    <dgm:cxn modelId="{8E703771-13D5-E04D-ABBF-45BADD0B11BA}" type="presParOf" srcId="{044A9FE0-9F02-044F-B25C-74B961BFAC6B}" destId="{1D3E5291-0EC2-AB44-94AE-235BE2864C5E}" srcOrd="2" destOrd="0" presId="urn:microsoft.com/office/officeart/2005/8/layout/vList2"/>
    <dgm:cxn modelId="{4D7B1BC0-B83A-854C-A0DD-CE0513CB53DF}" type="presParOf" srcId="{044A9FE0-9F02-044F-B25C-74B961BFAC6B}" destId="{5D08773D-0C5A-264C-AF24-0B4B18E8FAAB}" srcOrd="3" destOrd="0" presId="urn:microsoft.com/office/officeart/2005/8/layout/vList2"/>
    <dgm:cxn modelId="{69074671-F78E-D54D-84FC-4A91AED8CEAB}" type="presParOf" srcId="{044A9FE0-9F02-044F-B25C-74B961BFAC6B}" destId="{21B4172F-CF49-344B-9746-47946E56956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D86DA2-CEA9-4ECD-A189-4E2077658BB2}"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F68A7E39-B1B6-4FEF-A16A-ECD1939F2622}">
      <dgm:prSet custT="1"/>
      <dgm:spPr/>
      <dgm:t>
        <a:bodyPr/>
        <a:lstStyle/>
        <a:p>
          <a:r>
            <a:rPr lang="en-US" sz="2000" dirty="0"/>
            <a:t>Covers 3 types of social support. </a:t>
          </a:r>
        </a:p>
        <a:p>
          <a:r>
            <a:rPr lang="en-US" sz="2000" dirty="0"/>
            <a:t>Everyone is experiencing COVID together but may not be reacting/feeling the same way. Coping isn’t a competition. </a:t>
          </a:r>
        </a:p>
        <a:p>
          <a:r>
            <a:rPr lang="en-US" sz="2000" dirty="0"/>
            <a:t>Brainstorm ways to help remove barriers to staff receiving the support they need/want.</a:t>
          </a:r>
        </a:p>
      </dgm:t>
    </dgm:pt>
    <dgm:pt modelId="{45AD3078-88C6-4719-A987-4A0865F81F7F}" type="parTrans" cxnId="{468D930D-46B1-402E-8868-E40C002915D4}">
      <dgm:prSet/>
      <dgm:spPr/>
      <dgm:t>
        <a:bodyPr/>
        <a:lstStyle/>
        <a:p>
          <a:endParaRPr lang="en-US"/>
        </a:p>
      </dgm:t>
    </dgm:pt>
    <dgm:pt modelId="{28F1DB70-AD4B-4FAA-BDCF-998D0189073E}" type="sibTrans" cxnId="{468D930D-46B1-402E-8868-E40C002915D4}">
      <dgm:prSet/>
      <dgm:spPr/>
      <dgm:t>
        <a:bodyPr/>
        <a:lstStyle/>
        <a:p>
          <a:endParaRPr lang="en-US"/>
        </a:p>
      </dgm:t>
    </dgm:pt>
    <dgm:pt modelId="{BBD249FC-52B4-4076-ADA4-C91164116394}">
      <dgm:prSet custT="1"/>
      <dgm:spPr/>
      <dgm:t>
        <a:bodyPr/>
        <a:lstStyle/>
        <a:p>
          <a:r>
            <a:rPr lang="en-US" sz="2000" b="1" i="1" dirty="0"/>
            <a:t>Instrumental support</a:t>
          </a:r>
          <a:r>
            <a:rPr lang="en-US" sz="2000" b="1" dirty="0"/>
            <a:t> </a:t>
          </a:r>
          <a:r>
            <a:rPr lang="en-US" sz="2000" dirty="0"/>
            <a:t>(e.g., daily tasks): “What tasks can I or others help with at work?” “Would it be helpful if …?” vs. “I would like to do </a:t>
          </a:r>
          <a:r>
            <a:rPr lang="en-US" sz="2000" dirty="0" err="1"/>
            <a:t>xyz</a:t>
          </a:r>
          <a:r>
            <a:rPr lang="en-US" sz="2000" dirty="0"/>
            <a:t> for you today.”</a:t>
          </a:r>
        </a:p>
      </dgm:t>
    </dgm:pt>
    <dgm:pt modelId="{77CC70ED-2C58-4E57-BB46-133548CD605B}" type="parTrans" cxnId="{011F39A6-00E3-4EC6-AA04-338E7EED5B92}">
      <dgm:prSet/>
      <dgm:spPr/>
      <dgm:t>
        <a:bodyPr/>
        <a:lstStyle/>
        <a:p>
          <a:endParaRPr lang="en-US"/>
        </a:p>
      </dgm:t>
    </dgm:pt>
    <dgm:pt modelId="{8F84DE56-4FDD-472D-ABEA-073AF29BFEBE}" type="sibTrans" cxnId="{011F39A6-00E3-4EC6-AA04-338E7EED5B92}">
      <dgm:prSet/>
      <dgm:spPr/>
      <dgm:t>
        <a:bodyPr/>
        <a:lstStyle/>
        <a:p>
          <a:endParaRPr lang="en-US"/>
        </a:p>
      </dgm:t>
    </dgm:pt>
    <dgm:pt modelId="{AD8A14D7-A736-42FA-A268-B5D283731A82}">
      <dgm:prSet custT="1"/>
      <dgm:spPr/>
      <dgm:t>
        <a:bodyPr/>
        <a:lstStyle/>
        <a:p>
          <a:r>
            <a:rPr lang="en-US" sz="2000" b="1" i="1" dirty="0"/>
            <a:t>Informational support</a:t>
          </a:r>
          <a:r>
            <a:rPr lang="en-US" sz="2000" b="1" dirty="0"/>
            <a:t>: </a:t>
          </a:r>
          <a:r>
            <a:rPr lang="en-US" sz="2000" dirty="0"/>
            <a:t>“Would it be helpful to read more(or less) about COVID, </a:t>
          </a:r>
          <a:r>
            <a:rPr lang="en-US" sz="2000" dirty="0" err="1"/>
            <a:t>etc</a:t>
          </a:r>
          <a:r>
            <a:rPr lang="en-US" sz="2000" dirty="0"/>
            <a:t>?”</a:t>
          </a:r>
        </a:p>
      </dgm:t>
    </dgm:pt>
    <dgm:pt modelId="{37C1E72F-4096-47BE-95DC-95D1FCA3DB4E}" type="parTrans" cxnId="{857D88C9-0148-4315-9C5E-275ADED2611D}">
      <dgm:prSet/>
      <dgm:spPr/>
      <dgm:t>
        <a:bodyPr/>
        <a:lstStyle/>
        <a:p>
          <a:endParaRPr lang="en-US"/>
        </a:p>
      </dgm:t>
    </dgm:pt>
    <dgm:pt modelId="{9DB184FA-9088-4BDD-8203-0D0AE723DA8D}" type="sibTrans" cxnId="{857D88C9-0148-4315-9C5E-275ADED2611D}">
      <dgm:prSet/>
      <dgm:spPr/>
      <dgm:t>
        <a:bodyPr/>
        <a:lstStyle/>
        <a:p>
          <a:endParaRPr lang="en-US"/>
        </a:p>
      </dgm:t>
    </dgm:pt>
    <dgm:pt modelId="{F964D7CF-A8A2-451C-A3F6-FCC3DFFD37A7}">
      <dgm:prSet custT="1"/>
      <dgm:spPr/>
      <dgm:t>
        <a:bodyPr/>
        <a:lstStyle/>
        <a:p>
          <a:r>
            <a:rPr lang="en-US" sz="2000" b="1" i="1" dirty="0"/>
            <a:t>Emotional support</a:t>
          </a:r>
          <a:r>
            <a:rPr lang="en-US" sz="2000" b="1" dirty="0"/>
            <a:t>: </a:t>
          </a:r>
          <a:r>
            <a:rPr lang="en-US" sz="2000" dirty="0"/>
            <a:t>“Who are you able to share your emotions/vent with about your stress?” “Do you feel a sense of community or isolation at home/work?” “How are you staying connected with family/friends?” “Who is supporting/encouraging you through this?”</a:t>
          </a:r>
        </a:p>
      </dgm:t>
    </dgm:pt>
    <dgm:pt modelId="{02E6690D-13DC-46F3-A771-5187DFA28497}" type="parTrans" cxnId="{A90187B9-A65B-4E80-8580-AFE8C20D1137}">
      <dgm:prSet/>
      <dgm:spPr/>
      <dgm:t>
        <a:bodyPr/>
        <a:lstStyle/>
        <a:p>
          <a:endParaRPr lang="en-US"/>
        </a:p>
      </dgm:t>
    </dgm:pt>
    <dgm:pt modelId="{C8890A8A-D546-400B-AA0E-4F916EEA5D3D}" type="sibTrans" cxnId="{A90187B9-A65B-4E80-8580-AFE8C20D1137}">
      <dgm:prSet/>
      <dgm:spPr/>
      <dgm:t>
        <a:bodyPr/>
        <a:lstStyle/>
        <a:p>
          <a:endParaRPr lang="en-US"/>
        </a:p>
      </dgm:t>
    </dgm:pt>
    <dgm:pt modelId="{951C4F4E-E095-B144-818D-D068CC5C5A21}" type="pres">
      <dgm:prSet presAssocID="{F2D86DA2-CEA9-4ECD-A189-4E2077658BB2}" presName="linear" presStyleCnt="0">
        <dgm:presLayoutVars>
          <dgm:animLvl val="lvl"/>
          <dgm:resizeHandles val="exact"/>
        </dgm:presLayoutVars>
      </dgm:prSet>
      <dgm:spPr/>
    </dgm:pt>
    <dgm:pt modelId="{EBD536FB-D925-FA46-9C6C-3B4E7D8105E6}" type="pres">
      <dgm:prSet presAssocID="{F68A7E39-B1B6-4FEF-A16A-ECD1939F2622}" presName="parentText" presStyleLbl="node1" presStyleIdx="0" presStyleCnt="4" custScaleY="134506">
        <dgm:presLayoutVars>
          <dgm:chMax val="0"/>
          <dgm:bulletEnabled val="1"/>
        </dgm:presLayoutVars>
      </dgm:prSet>
      <dgm:spPr/>
    </dgm:pt>
    <dgm:pt modelId="{8E7E7945-E321-4B44-BB90-67651BEBE408}" type="pres">
      <dgm:prSet presAssocID="{28F1DB70-AD4B-4FAA-BDCF-998D0189073E}" presName="spacer" presStyleCnt="0"/>
      <dgm:spPr/>
    </dgm:pt>
    <dgm:pt modelId="{D114DCCC-ED9E-BC4C-AED4-C897BB7C94DE}" type="pres">
      <dgm:prSet presAssocID="{BBD249FC-52B4-4076-ADA4-C91164116394}" presName="parentText" presStyleLbl="node1" presStyleIdx="1" presStyleCnt="4" custLinFactNeighborY="-62846">
        <dgm:presLayoutVars>
          <dgm:chMax val="0"/>
          <dgm:bulletEnabled val="1"/>
        </dgm:presLayoutVars>
      </dgm:prSet>
      <dgm:spPr/>
    </dgm:pt>
    <dgm:pt modelId="{40A2572D-0DE7-534A-BE36-442F3483C8B7}" type="pres">
      <dgm:prSet presAssocID="{8F84DE56-4FDD-472D-ABEA-073AF29BFEBE}" presName="spacer" presStyleCnt="0"/>
      <dgm:spPr/>
    </dgm:pt>
    <dgm:pt modelId="{ED6E9AB5-C5AD-C448-B495-14A939FDEBEE}" type="pres">
      <dgm:prSet presAssocID="{AD8A14D7-A736-42FA-A268-B5D283731A82}" presName="parentText" presStyleLbl="node1" presStyleIdx="2" presStyleCnt="4" custScaleY="69761" custLinFactNeighborY="-67150">
        <dgm:presLayoutVars>
          <dgm:chMax val="0"/>
          <dgm:bulletEnabled val="1"/>
        </dgm:presLayoutVars>
      </dgm:prSet>
      <dgm:spPr/>
    </dgm:pt>
    <dgm:pt modelId="{CFCE1FFC-44F1-9A4F-A556-21E14F28E04E}" type="pres">
      <dgm:prSet presAssocID="{9DB184FA-9088-4BDD-8203-0D0AE723DA8D}" presName="spacer" presStyleCnt="0"/>
      <dgm:spPr/>
    </dgm:pt>
    <dgm:pt modelId="{90DC2350-0CDB-1C42-B82E-0162CD9BCD48}" type="pres">
      <dgm:prSet presAssocID="{F964D7CF-A8A2-451C-A3F6-FCC3DFFD37A7}" presName="parentText" presStyleLbl="node1" presStyleIdx="3" presStyleCnt="4" custLinFactY="10716" custLinFactNeighborY="100000">
        <dgm:presLayoutVars>
          <dgm:chMax val="0"/>
          <dgm:bulletEnabled val="1"/>
        </dgm:presLayoutVars>
      </dgm:prSet>
      <dgm:spPr/>
    </dgm:pt>
  </dgm:ptLst>
  <dgm:cxnLst>
    <dgm:cxn modelId="{468D930D-46B1-402E-8868-E40C002915D4}" srcId="{F2D86DA2-CEA9-4ECD-A189-4E2077658BB2}" destId="{F68A7E39-B1B6-4FEF-A16A-ECD1939F2622}" srcOrd="0" destOrd="0" parTransId="{45AD3078-88C6-4719-A987-4A0865F81F7F}" sibTransId="{28F1DB70-AD4B-4FAA-BDCF-998D0189073E}"/>
    <dgm:cxn modelId="{9164AB0E-F10A-A548-8E61-217909258938}" type="presOf" srcId="{F68A7E39-B1B6-4FEF-A16A-ECD1939F2622}" destId="{EBD536FB-D925-FA46-9C6C-3B4E7D8105E6}" srcOrd="0" destOrd="0" presId="urn:microsoft.com/office/officeart/2005/8/layout/vList2"/>
    <dgm:cxn modelId="{A542F11A-843A-0A4A-8942-4F4F4E6DF64C}" type="presOf" srcId="{F964D7CF-A8A2-451C-A3F6-FCC3DFFD37A7}" destId="{90DC2350-0CDB-1C42-B82E-0162CD9BCD48}" srcOrd="0" destOrd="0" presId="urn:microsoft.com/office/officeart/2005/8/layout/vList2"/>
    <dgm:cxn modelId="{DE206A24-0CBB-BD43-8036-5915D211A262}" type="presOf" srcId="{F2D86DA2-CEA9-4ECD-A189-4E2077658BB2}" destId="{951C4F4E-E095-B144-818D-D068CC5C5A21}" srcOrd="0" destOrd="0" presId="urn:microsoft.com/office/officeart/2005/8/layout/vList2"/>
    <dgm:cxn modelId="{A0B5E677-8792-834B-9145-5259E1BA972E}" type="presOf" srcId="{AD8A14D7-A736-42FA-A268-B5D283731A82}" destId="{ED6E9AB5-C5AD-C448-B495-14A939FDEBEE}" srcOrd="0" destOrd="0" presId="urn:microsoft.com/office/officeart/2005/8/layout/vList2"/>
    <dgm:cxn modelId="{011F39A6-00E3-4EC6-AA04-338E7EED5B92}" srcId="{F2D86DA2-CEA9-4ECD-A189-4E2077658BB2}" destId="{BBD249FC-52B4-4076-ADA4-C91164116394}" srcOrd="1" destOrd="0" parTransId="{77CC70ED-2C58-4E57-BB46-133548CD605B}" sibTransId="{8F84DE56-4FDD-472D-ABEA-073AF29BFEBE}"/>
    <dgm:cxn modelId="{A90187B9-A65B-4E80-8580-AFE8C20D1137}" srcId="{F2D86DA2-CEA9-4ECD-A189-4E2077658BB2}" destId="{F964D7CF-A8A2-451C-A3F6-FCC3DFFD37A7}" srcOrd="3" destOrd="0" parTransId="{02E6690D-13DC-46F3-A771-5187DFA28497}" sibTransId="{C8890A8A-D546-400B-AA0E-4F916EEA5D3D}"/>
    <dgm:cxn modelId="{857D88C9-0148-4315-9C5E-275ADED2611D}" srcId="{F2D86DA2-CEA9-4ECD-A189-4E2077658BB2}" destId="{AD8A14D7-A736-42FA-A268-B5D283731A82}" srcOrd="2" destOrd="0" parTransId="{37C1E72F-4096-47BE-95DC-95D1FCA3DB4E}" sibTransId="{9DB184FA-9088-4BDD-8203-0D0AE723DA8D}"/>
    <dgm:cxn modelId="{3175A4DF-70FC-D34B-AB6F-D52902EA388C}" type="presOf" srcId="{BBD249FC-52B4-4076-ADA4-C91164116394}" destId="{D114DCCC-ED9E-BC4C-AED4-C897BB7C94DE}" srcOrd="0" destOrd="0" presId="urn:microsoft.com/office/officeart/2005/8/layout/vList2"/>
    <dgm:cxn modelId="{4C900FE2-6ED4-4B44-937C-057C8E586710}" type="presParOf" srcId="{951C4F4E-E095-B144-818D-D068CC5C5A21}" destId="{EBD536FB-D925-FA46-9C6C-3B4E7D8105E6}" srcOrd="0" destOrd="0" presId="urn:microsoft.com/office/officeart/2005/8/layout/vList2"/>
    <dgm:cxn modelId="{52A46DAB-439C-CF4D-9C48-C9CDEB46FC87}" type="presParOf" srcId="{951C4F4E-E095-B144-818D-D068CC5C5A21}" destId="{8E7E7945-E321-4B44-BB90-67651BEBE408}" srcOrd="1" destOrd="0" presId="urn:microsoft.com/office/officeart/2005/8/layout/vList2"/>
    <dgm:cxn modelId="{16598C5B-486A-4943-BA66-63D75E2FB390}" type="presParOf" srcId="{951C4F4E-E095-B144-818D-D068CC5C5A21}" destId="{D114DCCC-ED9E-BC4C-AED4-C897BB7C94DE}" srcOrd="2" destOrd="0" presId="urn:microsoft.com/office/officeart/2005/8/layout/vList2"/>
    <dgm:cxn modelId="{6B5EF0EB-AF6A-E343-BD41-A24D500677BB}" type="presParOf" srcId="{951C4F4E-E095-B144-818D-D068CC5C5A21}" destId="{40A2572D-0DE7-534A-BE36-442F3483C8B7}" srcOrd="3" destOrd="0" presId="urn:microsoft.com/office/officeart/2005/8/layout/vList2"/>
    <dgm:cxn modelId="{AE1A4166-E6AB-A549-9756-42868113B815}" type="presParOf" srcId="{951C4F4E-E095-B144-818D-D068CC5C5A21}" destId="{ED6E9AB5-C5AD-C448-B495-14A939FDEBEE}" srcOrd="4" destOrd="0" presId="urn:microsoft.com/office/officeart/2005/8/layout/vList2"/>
    <dgm:cxn modelId="{77159056-854C-C64F-9C49-59C14E70DE16}" type="presParOf" srcId="{951C4F4E-E095-B144-818D-D068CC5C5A21}" destId="{CFCE1FFC-44F1-9A4F-A556-21E14F28E04E}" srcOrd="5" destOrd="0" presId="urn:microsoft.com/office/officeart/2005/8/layout/vList2"/>
    <dgm:cxn modelId="{6138C6C7-42FC-2547-AFCB-7C5452207B81}" type="presParOf" srcId="{951C4F4E-E095-B144-818D-D068CC5C5A21}" destId="{90DC2350-0CDB-1C42-B82E-0162CD9BCD4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C0E76D-77A9-46F4-A0D9-1EFA549E7618}"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C7CEED8E-F0D4-44C3-910E-C0C6E01E23C0}">
      <dgm:prSet custT="1"/>
      <dgm:spPr/>
      <dgm:t>
        <a:bodyPr/>
        <a:lstStyle/>
        <a:p>
          <a:r>
            <a:rPr lang="en-US" sz="2200" b="1" i="1" dirty="0"/>
            <a:t>Staff with less experience, feeling intense stress, or who are asked to perform new skills may feel a decrease in competence. </a:t>
          </a:r>
        </a:p>
        <a:p>
          <a:r>
            <a:rPr lang="en-US" sz="2200" b="1" i="1" dirty="0"/>
            <a:t>This may be felt not only in work duties, but in parenting, socializing, self-care, etc. Ask about competence in all/some of these domains. Focus on small tasks to build.</a:t>
          </a:r>
        </a:p>
      </dgm:t>
    </dgm:pt>
    <dgm:pt modelId="{4E77169A-8F43-44E1-8529-C83E4DF45412}" type="parTrans" cxnId="{306A9784-CB81-43BE-AE96-320F6013B9E3}">
      <dgm:prSet/>
      <dgm:spPr/>
      <dgm:t>
        <a:bodyPr/>
        <a:lstStyle/>
        <a:p>
          <a:endParaRPr lang="en-US"/>
        </a:p>
      </dgm:t>
    </dgm:pt>
    <dgm:pt modelId="{7BE8D6CA-83F9-4CA1-857D-7E231DEF884C}" type="sibTrans" cxnId="{306A9784-CB81-43BE-AE96-320F6013B9E3}">
      <dgm:prSet/>
      <dgm:spPr/>
      <dgm:t>
        <a:bodyPr/>
        <a:lstStyle/>
        <a:p>
          <a:endParaRPr lang="en-US"/>
        </a:p>
      </dgm:t>
    </dgm:pt>
    <dgm:pt modelId="{3FD2DBC7-E361-487D-87D3-16375AB44878}">
      <dgm:prSet custT="1"/>
      <dgm:spPr/>
      <dgm:t>
        <a:bodyPr/>
        <a:lstStyle/>
        <a:p>
          <a:r>
            <a:rPr lang="en-US" sz="2200" dirty="0"/>
            <a:t>“How are you managing all of your roles?” “What area is most stressful for you currently?”</a:t>
          </a:r>
        </a:p>
      </dgm:t>
    </dgm:pt>
    <dgm:pt modelId="{5D914BCF-4D82-4081-9781-2C0465B08EFD}" type="parTrans" cxnId="{0CBA839B-1A97-4161-9D7D-F29CAC45D5F8}">
      <dgm:prSet/>
      <dgm:spPr/>
      <dgm:t>
        <a:bodyPr/>
        <a:lstStyle/>
        <a:p>
          <a:endParaRPr lang="en-US"/>
        </a:p>
      </dgm:t>
    </dgm:pt>
    <dgm:pt modelId="{E36D51B6-DB96-4949-881E-3224B60711A7}" type="sibTrans" cxnId="{0CBA839B-1A97-4161-9D7D-F29CAC45D5F8}">
      <dgm:prSet/>
      <dgm:spPr/>
      <dgm:t>
        <a:bodyPr/>
        <a:lstStyle/>
        <a:p>
          <a:endParaRPr lang="en-US"/>
        </a:p>
      </dgm:t>
    </dgm:pt>
    <dgm:pt modelId="{9FEBEEF8-18B1-46C0-B124-2FC26D916BD6}">
      <dgm:prSet custT="1"/>
      <dgm:spPr/>
      <dgm:t>
        <a:bodyPr/>
        <a:lstStyle/>
        <a:p>
          <a:r>
            <a:rPr lang="en-US" sz="2200" dirty="0"/>
            <a:t>“I feel really proud of your (my) work/so grateful for all you do; do you feel this way?”</a:t>
          </a:r>
        </a:p>
      </dgm:t>
    </dgm:pt>
    <dgm:pt modelId="{7548A8A7-7A29-41C2-94B1-FC629F4FC64E}" type="parTrans" cxnId="{8D5D96B6-7638-4C64-AF30-8631C3B93660}">
      <dgm:prSet/>
      <dgm:spPr/>
      <dgm:t>
        <a:bodyPr/>
        <a:lstStyle/>
        <a:p>
          <a:endParaRPr lang="en-US"/>
        </a:p>
      </dgm:t>
    </dgm:pt>
    <dgm:pt modelId="{E4C8FDAA-92A9-4B5F-A73A-E08C88AB25A8}" type="sibTrans" cxnId="{8D5D96B6-7638-4C64-AF30-8631C3B93660}">
      <dgm:prSet/>
      <dgm:spPr/>
      <dgm:t>
        <a:bodyPr/>
        <a:lstStyle/>
        <a:p>
          <a:endParaRPr lang="en-US"/>
        </a:p>
      </dgm:t>
    </dgm:pt>
    <dgm:pt modelId="{968541D1-B956-4C70-8AB2-0994CFC0AAB4}">
      <dgm:prSet custT="1"/>
      <dgm:spPr/>
      <dgm:t>
        <a:bodyPr/>
        <a:lstStyle/>
        <a:p>
          <a:r>
            <a:rPr lang="en-US" sz="2200" dirty="0"/>
            <a:t>“I think you (I) bring </a:t>
          </a:r>
          <a:r>
            <a:rPr lang="en-US" sz="2200" dirty="0" err="1"/>
            <a:t>xyz</a:t>
          </a:r>
          <a:r>
            <a:rPr lang="en-US" sz="2200" dirty="0"/>
            <a:t>/unique skills to the team; what do you think?” (e.g., kindness, technical skills, teamwork - specific)</a:t>
          </a:r>
        </a:p>
      </dgm:t>
    </dgm:pt>
    <dgm:pt modelId="{52AA18FD-C066-439E-94FF-C569B495D3FB}" type="parTrans" cxnId="{D8B21CB3-D990-412F-8B3D-EA09CB4BEDD4}">
      <dgm:prSet/>
      <dgm:spPr/>
      <dgm:t>
        <a:bodyPr/>
        <a:lstStyle/>
        <a:p>
          <a:endParaRPr lang="en-US"/>
        </a:p>
      </dgm:t>
    </dgm:pt>
    <dgm:pt modelId="{51E6A345-94B8-4EFC-B229-6D1ADF5D17CC}" type="sibTrans" cxnId="{D8B21CB3-D990-412F-8B3D-EA09CB4BEDD4}">
      <dgm:prSet/>
      <dgm:spPr/>
      <dgm:t>
        <a:bodyPr/>
        <a:lstStyle/>
        <a:p>
          <a:endParaRPr lang="en-US"/>
        </a:p>
      </dgm:t>
    </dgm:pt>
    <dgm:pt modelId="{31BBEB33-0463-0943-A2BC-700F91A8E0E2}" type="pres">
      <dgm:prSet presAssocID="{9EC0E76D-77A9-46F4-A0D9-1EFA549E7618}" presName="linear" presStyleCnt="0">
        <dgm:presLayoutVars>
          <dgm:animLvl val="lvl"/>
          <dgm:resizeHandles val="exact"/>
        </dgm:presLayoutVars>
      </dgm:prSet>
      <dgm:spPr/>
    </dgm:pt>
    <dgm:pt modelId="{E8F559BE-8844-494D-9706-D87D51898B6A}" type="pres">
      <dgm:prSet presAssocID="{C7CEED8E-F0D4-44C3-910E-C0C6E01E23C0}" presName="parentText" presStyleLbl="node1" presStyleIdx="0" presStyleCnt="4" custScaleY="147399">
        <dgm:presLayoutVars>
          <dgm:chMax val="0"/>
          <dgm:bulletEnabled val="1"/>
        </dgm:presLayoutVars>
      </dgm:prSet>
      <dgm:spPr/>
    </dgm:pt>
    <dgm:pt modelId="{91F2959C-901E-4344-9240-871491958B27}" type="pres">
      <dgm:prSet presAssocID="{7BE8D6CA-83F9-4CA1-857D-7E231DEF884C}" presName="spacer" presStyleCnt="0"/>
      <dgm:spPr/>
    </dgm:pt>
    <dgm:pt modelId="{B9C9792E-FACB-E949-BED1-46FE11ADFB6D}" type="pres">
      <dgm:prSet presAssocID="{3FD2DBC7-E361-487D-87D3-16375AB44878}" presName="parentText" presStyleLbl="node1" presStyleIdx="1" presStyleCnt="4" custScaleY="93010" custLinFactY="1009" custLinFactNeighborY="100000">
        <dgm:presLayoutVars>
          <dgm:chMax val="0"/>
          <dgm:bulletEnabled val="1"/>
        </dgm:presLayoutVars>
      </dgm:prSet>
      <dgm:spPr/>
    </dgm:pt>
    <dgm:pt modelId="{77E2D967-2775-D846-8928-776EBDC55F90}" type="pres">
      <dgm:prSet presAssocID="{E36D51B6-DB96-4949-881E-3224B60711A7}" presName="spacer" presStyleCnt="0"/>
      <dgm:spPr/>
    </dgm:pt>
    <dgm:pt modelId="{089A3A98-7A0C-DE4A-BE33-FE7279EDFE24}" type="pres">
      <dgm:prSet presAssocID="{9FEBEEF8-18B1-46C0-B124-2FC26D916BD6}" presName="parentText" presStyleLbl="node1" presStyleIdx="2" presStyleCnt="4" custScaleY="87186" custLinFactY="2950" custLinFactNeighborY="100000">
        <dgm:presLayoutVars>
          <dgm:chMax val="0"/>
          <dgm:bulletEnabled val="1"/>
        </dgm:presLayoutVars>
      </dgm:prSet>
      <dgm:spPr/>
    </dgm:pt>
    <dgm:pt modelId="{5903C71F-F3D6-1241-8B60-A1A1C2BDB505}" type="pres">
      <dgm:prSet presAssocID="{E4C8FDAA-92A9-4B5F-A73A-E08C88AB25A8}" presName="spacer" presStyleCnt="0"/>
      <dgm:spPr/>
    </dgm:pt>
    <dgm:pt modelId="{7263019C-C436-2741-813A-212C441324E6}" type="pres">
      <dgm:prSet presAssocID="{968541D1-B956-4C70-8AB2-0994CFC0AAB4}" presName="parentText" presStyleLbl="node1" presStyleIdx="3" presStyleCnt="4" custLinFactY="12660" custLinFactNeighborY="100000">
        <dgm:presLayoutVars>
          <dgm:chMax val="0"/>
          <dgm:bulletEnabled val="1"/>
        </dgm:presLayoutVars>
      </dgm:prSet>
      <dgm:spPr/>
    </dgm:pt>
  </dgm:ptLst>
  <dgm:cxnLst>
    <dgm:cxn modelId="{6C1CC502-7F37-4D4D-B440-835C7226F7B9}" type="presOf" srcId="{C7CEED8E-F0D4-44C3-910E-C0C6E01E23C0}" destId="{E8F559BE-8844-494D-9706-D87D51898B6A}" srcOrd="0" destOrd="0" presId="urn:microsoft.com/office/officeart/2005/8/layout/vList2"/>
    <dgm:cxn modelId="{B9437209-2B34-194D-B7F4-000A6586F55A}" type="presOf" srcId="{9FEBEEF8-18B1-46C0-B124-2FC26D916BD6}" destId="{089A3A98-7A0C-DE4A-BE33-FE7279EDFE24}" srcOrd="0" destOrd="0" presId="urn:microsoft.com/office/officeart/2005/8/layout/vList2"/>
    <dgm:cxn modelId="{D2FAE165-0BA6-3F44-A1C3-99F2D29B77F2}" type="presOf" srcId="{968541D1-B956-4C70-8AB2-0994CFC0AAB4}" destId="{7263019C-C436-2741-813A-212C441324E6}" srcOrd="0" destOrd="0" presId="urn:microsoft.com/office/officeart/2005/8/layout/vList2"/>
    <dgm:cxn modelId="{306A9784-CB81-43BE-AE96-320F6013B9E3}" srcId="{9EC0E76D-77A9-46F4-A0D9-1EFA549E7618}" destId="{C7CEED8E-F0D4-44C3-910E-C0C6E01E23C0}" srcOrd="0" destOrd="0" parTransId="{4E77169A-8F43-44E1-8529-C83E4DF45412}" sibTransId="{7BE8D6CA-83F9-4CA1-857D-7E231DEF884C}"/>
    <dgm:cxn modelId="{4DBB9B92-CBA5-EE43-BE3D-9092E2D82E3B}" type="presOf" srcId="{3FD2DBC7-E361-487D-87D3-16375AB44878}" destId="{B9C9792E-FACB-E949-BED1-46FE11ADFB6D}" srcOrd="0" destOrd="0" presId="urn:microsoft.com/office/officeart/2005/8/layout/vList2"/>
    <dgm:cxn modelId="{0CBA839B-1A97-4161-9D7D-F29CAC45D5F8}" srcId="{9EC0E76D-77A9-46F4-A0D9-1EFA549E7618}" destId="{3FD2DBC7-E361-487D-87D3-16375AB44878}" srcOrd="1" destOrd="0" parTransId="{5D914BCF-4D82-4081-9781-2C0465B08EFD}" sibTransId="{E36D51B6-DB96-4949-881E-3224B60711A7}"/>
    <dgm:cxn modelId="{D8B21CB3-D990-412F-8B3D-EA09CB4BEDD4}" srcId="{9EC0E76D-77A9-46F4-A0D9-1EFA549E7618}" destId="{968541D1-B956-4C70-8AB2-0994CFC0AAB4}" srcOrd="3" destOrd="0" parTransId="{52AA18FD-C066-439E-94FF-C569B495D3FB}" sibTransId="{51E6A345-94B8-4EFC-B229-6D1ADF5D17CC}"/>
    <dgm:cxn modelId="{8D5D96B6-7638-4C64-AF30-8631C3B93660}" srcId="{9EC0E76D-77A9-46F4-A0D9-1EFA549E7618}" destId="{9FEBEEF8-18B1-46C0-B124-2FC26D916BD6}" srcOrd="2" destOrd="0" parTransId="{7548A8A7-7A29-41C2-94B1-FC629F4FC64E}" sibTransId="{E4C8FDAA-92A9-4B5F-A73A-E08C88AB25A8}"/>
    <dgm:cxn modelId="{76ACF5BF-AF55-1044-8801-1D5DBE565FEB}" type="presOf" srcId="{9EC0E76D-77A9-46F4-A0D9-1EFA549E7618}" destId="{31BBEB33-0463-0943-A2BC-700F91A8E0E2}" srcOrd="0" destOrd="0" presId="urn:microsoft.com/office/officeart/2005/8/layout/vList2"/>
    <dgm:cxn modelId="{EBDEE58E-942D-B945-BDD3-EE5C44244CAD}" type="presParOf" srcId="{31BBEB33-0463-0943-A2BC-700F91A8E0E2}" destId="{E8F559BE-8844-494D-9706-D87D51898B6A}" srcOrd="0" destOrd="0" presId="urn:microsoft.com/office/officeart/2005/8/layout/vList2"/>
    <dgm:cxn modelId="{D6A2B4AF-8567-344A-B46B-C1E5C71D607C}" type="presParOf" srcId="{31BBEB33-0463-0943-A2BC-700F91A8E0E2}" destId="{91F2959C-901E-4344-9240-871491958B27}" srcOrd="1" destOrd="0" presId="urn:microsoft.com/office/officeart/2005/8/layout/vList2"/>
    <dgm:cxn modelId="{2A42DE2B-9421-5E42-9072-2DB147F62175}" type="presParOf" srcId="{31BBEB33-0463-0943-A2BC-700F91A8E0E2}" destId="{B9C9792E-FACB-E949-BED1-46FE11ADFB6D}" srcOrd="2" destOrd="0" presId="urn:microsoft.com/office/officeart/2005/8/layout/vList2"/>
    <dgm:cxn modelId="{41207E57-E713-B843-AD05-BB85CF0D4AED}" type="presParOf" srcId="{31BBEB33-0463-0943-A2BC-700F91A8E0E2}" destId="{77E2D967-2775-D846-8928-776EBDC55F90}" srcOrd="3" destOrd="0" presId="urn:microsoft.com/office/officeart/2005/8/layout/vList2"/>
    <dgm:cxn modelId="{812B0791-E881-4947-BC3F-795DCD5D54EB}" type="presParOf" srcId="{31BBEB33-0463-0943-A2BC-700F91A8E0E2}" destId="{089A3A98-7A0C-DE4A-BE33-FE7279EDFE24}" srcOrd="4" destOrd="0" presId="urn:microsoft.com/office/officeart/2005/8/layout/vList2"/>
    <dgm:cxn modelId="{F941A0F3-57CB-CC4C-8722-50794E8DA225}" type="presParOf" srcId="{31BBEB33-0463-0943-A2BC-700F91A8E0E2}" destId="{5903C71F-F3D6-1241-8B60-A1A1C2BDB505}" srcOrd="5" destOrd="0" presId="urn:microsoft.com/office/officeart/2005/8/layout/vList2"/>
    <dgm:cxn modelId="{04645176-EF71-734F-878E-ACF33CB29FBA}" type="presParOf" srcId="{31BBEB33-0463-0943-A2BC-700F91A8E0E2}" destId="{7263019C-C436-2741-813A-212C441324E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EC0E76D-77A9-46F4-A0D9-1EFA549E7618}"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C7CEED8E-F0D4-44C3-910E-C0C6E01E23C0}">
      <dgm:prSet custT="1"/>
      <dgm:spPr/>
      <dgm:t>
        <a:bodyPr/>
        <a:lstStyle/>
        <a:p>
          <a:r>
            <a:rPr lang="en-US" sz="2400" dirty="0"/>
            <a:t>Here you are focusing on building self-esteem and hope.  You’re also encouraging forgiveness of self (e.g., guilt, blame re: own worries or actions) and others.</a:t>
          </a:r>
          <a:endParaRPr lang="en-US" sz="2400" b="1" i="1" dirty="0"/>
        </a:p>
      </dgm:t>
    </dgm:pt>
    <dgm:pt modelId="{4E77169A-8F43-44E1-8529-C83E4DF45412}" type="parTrans" cxnId="{306A9784-CB81-43BE-AE96-320F6013B9E3}">
      <dgm:prSet/>
      <dgm:spPr/>
      <dgm:t>
        <a:bodyPr/>
        <a:lstStyle/>
        <a:p>
          <a:endParaRPr lang="en-US"/>
        </a:p>
      </dgm:t>
    </dgm:pt>
    <dgm:pt modelId="{7BE8D6CA-83F9-4CA1-857D-7E231DEF884C}" type="sibTrans" cxnId="{306A9784-CB81-43BE-AE96-320F6013B9E3}">
      <dgm:prSet/>
      <dgm:spPr/>
      <dgm:t>
        <a:bodyPr/>
        <a:lstStyle/>
        <a:p>
          <a:endParaRPr lang="en-US"/>
        </a:p>
      </dgm:t>
    </dgm:pt>
    <dgm:pt modelId="{3FD2DBC7-E361-487D-87D3-16375AB44878}">
      <dgm:prSet custT="1"/>
      <dgm:spPr/>
      <dgm:t>
        <a:bodyPr/>
        <a:lstStyle/>
        <a:p>
          <a:r>
            <a:rPr lang="en-US" sz="2200" dirty="0"/>
            <a:t>“</a:t>
          </a:r>
          <a:r>
            <a:rPr lang="en-US" sz="2400" dirty="0"/>
            <a:t>What are you hoping for yourself, family, patients, world?”</a:t>
          </a:r>
        </a:p>
      </dgm:t>
    </dgm:pt>
    <dgm:pt modelId="{5D914BCF-4D82-4081-9781-2C0465B08EFD}" type="parTrans" cxnId="{0CBA839B-1A97-4161-9D7D-F29CAC45D5F8}">
      <dgm:prSet/>
      <dgm:spPr/>
      <dgm:t>
        <a:bodyPr/>
        <a:lstStyle/>
        <a:p>
          <a:endParaRPr lang="en-US"/>
        </a:p>
      </dgm:t>
    </dgm:pt>
    <dgm:pt modelId="{E36D51B6-DB96-4949-881E-3224B60711A7}" type="sibTrans" cxnId="{0CBA839B-1A97-4161-9D7D-F29CAC45D5F8}">
      <dgm:prSet/>
      <dgm:spPr/>
      <dgm:t>
        <a:bodyPr/>
        <a:lstStyle/>
        <a:p>
          <a:endParaRPr lang="en-US"/>
        </a:p>
      </dgm:t>
    </dgm:pt>
    <dgm:pt modelId="{9FEBEEF8-18B1-46C0-B124-2FC26D916BD6}">
      <dgm:prSet custT="1"/>
      <dgm:spPr/>
      <dgm:t>
        <a:bodyPr/>
        <a:lstStyle/>
        <a:p>
          <a:r>
            <a:rPr lang="en-US" sz="2400" dirty="0"/>
            <a:t>“Do you believe in yourself to make it through this trauma/have concerns about handling?” Focus on moments.</a:t>
          </a:r>
        </a:p>
      </dgm:t>
    </dgm:pt>
    <dgm:pt modelId="{7548A8A7-7A29-41C2-94B1-FC629F4FC64E}" type="parTrans" cxnId="{8D5D96B6-7638-4C64-AF30-8631C3B93660}">
      <dgm:prSet/>
      <dgm:spPr/>
      <dgm:t>
        <a:bodyPr/>
        <a:lstStyle/>
        <a:p>
          <a:endParaRPr lang="en-US"/>
        </a:p>
      </dgm:t>
    </dgm:pt>
    <dgm:pt modelId="{E4C8FDAA-92A9-4B5F-A73A-E08C88AB25A8}" type="sibTrans" cxnId="{8D5D96B6-7638-4C64-AF30-8631C3B93660}">
      <dgm:prSet/>
      <dgm:spPr/>
      <dgm:t>
        <a:bodyPr/>
        <a:lstStyle/>
        <a:p>
          <a:endParaRPr lang="en-US"/>
        </a:p>
      </dgm:t>
    </dgm:pt>
    <dgm:pt modelId="{968541D1-B956-4C70-8AB2-0994CFC0AAB4}">
      <dgm:prSet custT="1"/>
      <dgm:spPr/>
      <dgm:t>
        <a:bodyPr/>
        <a:lstStyle/>
        <a:p>
          <a:r>
            <a:rPr lang="en-US" sz="2400" dirty="0"/>
            <a:t>“What brings meaning to you during these difficult times?” (e.g., faith, hope, family time, being in nature, finding purpose in your job). </a:t>
          </a:r>
        </a:p>
      </dgm:t>
    </dgm:pt>
    <dgm:pt modelId="{52AA18FD-C066-439E-94FF-C569B495D3FB}" type="parTrans" cxnId="{D8B21CB3-D990-412F-8B3D-EA09CB4BEDD4}">
      <dgm:prSet/>
      <dgm:spPr/>
      <dgm:t>
        <a:bodyPr/>
        <a:lstStyle/>
        <a:p>
          <a:endParaRPr lang="en-US"/>
        </a:p>
      </dgm:t>
    </dgm:pt>
    <dgm:pt modelId="{51E6A345-94B8-4EFC-B229-6D1ADF5D17CC}" type="sibTrans" cxnId="{D8B21CB3-D990-412F-8B3D-EA09CB4BEDD4}">
      <dgm:prSet/>
      <dgm:spPr/>
      <dgm:t>
        <a:bodyPr/>
        <a:lstStyle/>
        <a:p>
          <a:endParaRPr lang="en-US"/>
        </a:p>
      </dgm:t>
    </dgm:pt>
    <dgm:pt modelId="{31BBEB33-0463-0943-A2BC-700F91A8E0E2}" type="pres">
      <dgm:prSet presAssocID="{9EC0E76D-77A9-46F4-A0D9-1EFA549E7618}" presName="linear" presStyleCnt="0">
        <dgm:presLayoutVars>
          <dgm:animLvl val="lvl"/>
          <dgm:resizeHandles val="exact"/>
        </dgm:presLayoutVars>
      </dgm:prSet>
      <dgm:spPr/>
    </dgm:pt>
    <dgm:pt modelId="{E8F559BE-8844-494D-9706-D87D51898B6A}" type="pres">
      <dgm:prSet presAssocID="{C7CEED8E-F0D4-44C3-910E-C0C6E01E23C0}" presName="parentText" presStyleLbl="node1" presStyleIdx="0" presStyleCnt="4" custScaleY="123655">
        <dgm:presLayoutVars>
          <dgm:chMax val="0"/>
          <dgm:bulletEnabled val="1"/>
        </dgm:presLayoutVars>
      </dgm:prSet>
      <dgm:spPr/>
    </dgm:pt>
    <dgm:pt modelId="{91F2959C-901E-4344-9240-871491958B27}" type="pres">
      <dgm:prSet presAssocID="{7BE8D6CA-83F9-4CA1-857D-7E231DEF884C}" presName="spacer" presStyleCnt="0"/>
      <dgm:spPr/>
    </dgm:pt>
    <dgm:pt modelId="{B9C9792E-FACB-E949-BED1-46FE11ADFB6D}" type="pres">
      <dgm:prSet presAssocID="{3FD2DBC7-E361-487D-87D3-16375AB44878}" presName="parentText" presStyleLbl="node1" presStyleIdx="1" presStyleCnt="4" custScaleY="93010" custLinFactNeighborY="41905">
        <dgm:presLayoutVars>
          <dgm:chMax val="0"/>
          <dgm:bulletEnabled val="1"/>
        </dgm:presLayoutVars>
      </dgm:prSet>
      <dgm:spPr/>
    </dgm:pt>
    <dgm:pt modelId="{77E2D967-2775-D846-8928-776EBDC55F90}" type="pres">
      <dgm:prSet presAssocID="{E36D51B6-DB96-4949-881E-3224B60711A7}" presName="spacer" presStyleCnt="0"/>
      <dgm:spPr/>
    </dgm:pt>
    <dgm:pt modelId="{089A3A98-7A0C-DE4A-BE33-FE7279EDFE24}" type="pres">
      <dgm:prSet presAssocID="{9FEBEEF8-18B1-46C0-B124-2FC26D916BD6}" presName="parentText" presStyleLbl="node1" presStyleIdx="2" presStyleCnt="4" custScaleY="87186" custLinFactNeighborY="72752">
        <dgm:presLayoutVars>
          <dgm:chMax val="0"/>
          <dgm:bulletEnabled val="1"/>
        </dgm:presLayoutVars>
      </dgm:prSet>
      <dgm:spPr/>
    </dgm:pt>
    <dgm:pt modelId="{5903C71F-F3D6-1241-8B60-A1A1C2BDB505}" type="pres">
      <dgm:prSet presAssocID="{E4C8FDAA-92A9-4B5F-A73A-E08C88AB25A8}" presName="spacer" presStyleCnt="0"/>
      <dgm:spPr/>
    </dgm:pt>
    <dgm:pt modelId="{7263019C-C436-2741-813A-212C441324E6}" type="pres">
      <dgm:prSet presAssocID="{968541D1-B956-4C70-8AB2-0994CFC0AAB4}" presName="parentText" presStyleLbl="node1" presStyleIdx="3" presStyleCnt="4" custLinFactY="12660" custLinFactNeighborY="100000">
        <dgm:presLayoutVars>
          <dgm:chMax val="0"/>
          <dgm:bulletEnabled val="1"/>
        </dgm:presLayoutVars>
      </dgm:prSet>
      <dgm:spPr/>
    </dgm:pt>
  </dgm:ptLst>
  <dgm:cxnLst>
    <dgm:cxn modelId="{6C1CC502-7F37-4D4D-B440-835C7226F7B9}" type="presOf" srcId="{C7CEED8E-F0D4-44C3-910E-C0C6E01E23C0}" destId="{E8F559BE-8844-494D-9706-D87D51898B6A}" srcOrd="0" destOrd="0" presId="urn:microsoft.com/office/officeart/2005/8/layout/vList2"/>
    <dgm:cxn modelId="{B9437209-2B34-194D-B7F4-000A6586F55A}" type="presOf" srcId="{9FEBEEF8-18B1-46C0-B124-2FC26D916BD6}" destId="{089A3A98-7A0C-DE4A-BE33-FE7279EDFE24}" srcOrd="0" destOrd="0" presId="urn:microsoft.com/office/officeart/2005/8/layout/vList2"/>
    <dgm:cxn modelId="{D2FAE165-0BA6-3F44-A1C3-99F2D29B77F2}" type="presOf" srcId="{968541D1-B956-4C70-8AB2-0994CFC0AAB4}" destId="{7263019C-C436-2741-813A-212C441324E6}" srcOrd="0" destOrd="0" presId="urn:microsoft.com/office/officeart/2005/8/layout/vList2"/>
    <dgm:cxn modelId="{306A9784-CB81-43BE-AE96-320F6013B9E3}" srcId="{9EC0E76D-77A9-46F4-A0D9-1EFA549E7618}" destId="{C7CEED8E-F0D4-44C3-910E-C0C6E01E23C0}" srcOrd="0" destOrd="0" parTransId="{4E77169A-8F43-44E1-8529-C83E4DF45412}" sibTransId="{7BE8D6CA-83F9-4CA1-857D-7E231DEF884C}"/>
    <dgm:cxn modelId="{4DBB9B92-CBA5-EE43-BE3D-9092E2D82E3B}" type="presOf" srcId="{3FD2DBC7-E361-487D-87D3-16375AB44878}" destId="{B9C9792E-FACB-E949-BED1-46FE11ADFB6D}" srcOrd="0" destOrd="0" presId="urn:microsoft.com/office/officeart/2005/8/layout/vList2"/>
    <dgm:cxn modelId="{0CBA839B-1A97-4161-9D7D-F29CAC45D5F8}" srcId="{9EC0E76D-77A9-46F4-A0D9-1EFA549E7618}" destId="{3FD2DBC7-E361-487D-87D3-16375AB44878}" srcOrd="1" destOrd="0" parTransId="{5D914BCF-4D82-4081-9781-2C0465B08EFD}" sibTransId="{E36D51B6-DB96-4949-881E-3224B60711A7}"/>
    <dgm:cxn modelId="{D8B21CB3-D990-412F-8B3D-EA09CB4BEDD4}" srcId="{9EC0E76D-77A9-46F4-A0D9-1EFA549E7618}" destId="{968541D1-B956-4C70-8AB2-0994CFC0AAB4}" srcOrd="3" destOrd="0" parTransId="{52AA18FD-C066-439E-94FF-C569B495D3FB}" sibTransId="{51E6A345-94B8-4EFC-B229-6D1ADF5D17CC}"/>
    <dgm:cxn modelId="{8D5D96B6-7638-4C64-AF30-8631C3B93660}" srcId="{9EC0E76D-77A9-46F4-A0D9-1EFA549E7618}" destId="{9FEBEEF8-18B1-46C0-B124-2FC26D916BD6}" srcOrd="2" destOrd="0" parTransId="{7548A8A7-7A29-41C2-94B1-FC629F4FC64E}" sibTransId="{E4C8FDAA-92A9-4B5F-A73A-E08C88AB25A8}"/>
    <dgm:cxn modelId="{76ACF5BF-AF55-1044-8801-1D5DBE565FEB}" type="presOf" srcId="{9EC0E76D-77A9-46F4-A0D9-1EFA549E7618}" destId="{31BBEB33-0463-0943-A2BC-700F91A8E0E2}" srcOrd="0" destOrd="0" presId="urn:microsoft.com/office/officeart/2005/8/layout/vList2"/>
    <dgm:cxn modelId="{EBDEE58E-942D-B945-BDD3-EE5C44244CAD}" type="presParOf" srcId="{31BBEB33-0463-0943-A2BC-700F91A8E0E2}" destId="{E8F559BE-8844-494D-9706-D87D51898B6A}" srcOrd="0" destOrd="0" presId="urn:microsoft.com/office/officeart/2005/8/layout/vList2"/>
    <dgm:cxn modelId="{D6A2B4AF-8567-344A-B46B-C1E5C71D607C}" type="presParOf" srcId="{31BBEB33-0463-0943-A2BC-700F91A8E0E2}" destId="{91F2959C-901E-4344-9240-871491958B27}" srcOrd="1" destOrd="0" presId="urn:microsoft.com/office/officeart/2005/8/layout/vList2"/>
    <dgm:cxn modelId="{2A42DE2B-9421-5E42-9072-2DB147F62175}" type="presParOf" srcId="{31BBEB33-0463-0943-A2BC-700F91A8E0E2}" destId="{B9C9792E-FACB-E949-BED1-46FE11ADFB6D}" srcOrd="2" destOrd="0" presId="urn:microsoft.com/office/officeart/2005/8/layout/vList2"/>
    <dgm:cxn modelId="{41207E57-E713-B843-AD05-BB85CF0D4AED}" type="presParOf" srcId="{31BBEB33-0463-0943-A2BC-700F91A8E0E2}" destId="{77E2D967-2775-D846-8928-776EBDC55F90}" srcOrd="3" destOrd="0" presId="urn:microsoft.com/office/officeart/2005/8/layout/vList2"/>
    <dgm:cxn modelId="{812B0791-E881-4947-BC3F-795DCD5D54EB}" type="presParOf" srcId="{31BBEB33-0463-0943-A2BC-700F91A8E0E2}" destId="{089A3A98-7A0C-DE4A-BE33-FE7279EDFE24}" srcOrd="4" destOrd="0" presId="urn:microsoft.com/office/officeart/2005/8/layout/vList2"/>
    <dgm:cxn modelId="{F941A0F3-57CB-CC4C-8722-50794E8DA225}" type="presParOf" srcId="{31BBEB33-0463-0943-A2BC-700F91A8E0E2}" destId="{5903C71F-F3D6-1241-8B60-A1A1C2BDB505}" srcOrd="5" destOrd="0" presId="urn:microsoft.com/office/officeart/2005/8/layout/vList2"/>
    <dgm:cxn modelId="{04645176-EF71-734F-878E-ACF33CB29FBA}" type="presParOf" srcId="{31BBEB33-0463-0943-A2BC-700F91A8E0E2}" destId="{7263019C-C436-2741-813A-212C441324E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A79DE0-FE28-924D-9A55-EB9249AE2031}">
      <dsp:nvSpPr>
        <dsp:cNvPr id="0" name=""/>
        <dsp:cNvSpPr/>
      </dsp:nvSpPr>
      <dsp:spPr>
        <a:xfrm>
          <a:off x="0" y="18987"/>
          <a:ext cx="6841671" cy="2215906"/>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Observing: looking for changes in behavior/mood, listening to reports from others, asking questions. Is ongoing and can be done in small ways. </a:t>
          </a:r>
        </a:p>
      </dsp:txBody>
      <dsp:txXfrm>
        <a:off x="108172" y="127159"/>
        <a:ext cx="6625327" cy="1999562"/>
      </dsp:txXfrm>
    </dsp:sp>
    <dsp:sp modelId="{6D5CF4CF-AEB3-FF4D-B018-A3B487A7D79A}">
      <dsp:nvSpPr>
        <dsp:cNvPr id="0" name=""/>
        <dsp:cNvSpPr/>
      </dsp:nvSpPr>
      <dsp:spPr>
        <a:xfrm>
          <a:off x="0" y="2422093"/>
          <a:ext cx="6841671" cy="1901250"/>
        </a:xfrm>
        <a:prstGeom prst="roundRect">
          <a:avLst/>
        </a:prstGeom>
        <a:gradFill rotWithShape="0">
          <a:gsLst>
            <a:gs pos="0">
              <a:schemeClr val="accent2">
                <a:hueOff val="-4979090"/>
                <a:satOff val="26639"/>
                <a:lumOff val="196"/>
                <a:alphaOff val="0"/>
                <a:tint val="97000"/>
                <a:satMod val="100000"/>
                <a:lumMod val="102000"/>
              </a:schemeClr>
            </a:gs>
            <a:gs pos="50000">
              <a:schemeClr val="accent2">
                <a:hueOff val="-4979090"/>
                <a:satOff val="26639"/>
                <a:lumOff val="196"/>
                <a:alphaOff val="0"/>
                <a:shade val="100000"/>
                <a:satMod val="103000"/>
                <a:lumMod val="100000"/>
              </a:schemeClr>
            </a:gs>
            <a:gs pos="100000">
              <a:schemeClr val="accent2">
                <a:hueOff val="-4979090"/>
                <a:satOff val="26639"/>
                <a:lumOff val="196"/>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State what you’ve observed (“I noticed you haven’t been eating lunch … you’ve seemed upset/quieter … do you agree?”). </a:t>
          </a:r>
        </a:p>
      </dsp:txBody>
      <dsp:txXfrm>
        <a:off x="92811" y="2514904"/>
        <a:ext cx="6656049" cy="1715628"/>
      </dsp:txXfrm>
    </dsp:sp>
    <dsp:sp modelId="{0E7854D6-0E31-4B4F-967E-C86BE5BAF121}">
      <dsp:nvSpPr>
        <dsp:cNvPr id="0" name=""/>
        <dsp:cNvSpPr/>
      </dsp:nvSpPr>
      <dsp:spPr>
        <a:xfrm>
          <a:off x="0" y="4510543"/>
          <a:ext cx="6841671" cy="1901250"/>
        </a:xfrm>
        <a:prstGeom prst="roundRect">
          <a:avLst/>
        </a:prstGeom>
        <a:gradFill rotWithShape="0">
          <a:gsLst>
            <a:gs pos="0">
              <a:schemeClr val="accent2">
                <a:hueOff val="-9958180"/>
                <a:satOff val="53278"/>
                <a:lumOff val="392"/>
                <a:alphaOff val="0"/>
                <a:tint val="97000"/>
                <a:satMod val="100000"/>
                <a:lumMod val="102000"/>
              </a:schemeClr>
            </a:gs>
            <a:gs pos="50000">
              <a:schemeClr val="accent2">
                <a:hueOff val="-9958180"/>
                <a:satOff val="53278"/>
                <a:lumOff val="392"/>
                <a:alphaOff val="0"/>
                <a:shade val="100000"/>
                <a:satMod val="103000"/>
                <a:lumMod val="100000"/>
              </a:schemeClr>
            </a:gs>
            <a:gs pos="100000">
              <a:schemeClr val="accent2">
                <a:hueOff val="-9958180"/>
                <a:satOff val="53278"/>
                <a:lumOff val="392"/>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State why you’re concerned (“I care about you … you’re an important part of our team”). </a:t>
          </a:r>
          <a:endParaRPr lang="en-US" sz="3300" kern="1200" dirty="0"/>
        </a:p>
      </dsp:txBody>
      <dsp:txXfrm>
        <a:off x="92811" y="4603354"/>
        <a:ext cx="6656049" cy="17156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A79DE0-FE28-924D-9A55-EB9249AE2031}">
      <dsp:nvSpPr>
        <dsp:cNvPr id="0" name=""/>
        <dsp:cNvSpPr/>
      </dsp:nvSpPr>
      <dsp:spPr>
        <a:xfrm>
          <a:off x="0" y="486659"/>
          <a:ext cx="6841671" cy="1482974"/>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Ask if they’d like help finding additional resources (others found helpful, try, “interview” MH provider). </a:t>
          </a:r>
        </a:p>
      </dsp:txBody>
      <dsp:txXfrm>
        <a:off x="72393" y="559052"/>
        <a:ext cx="6696885" cy="1338188"/>
      </dsp:txXfrm>
    </dsp:sp>
    <dsp:sp modelId="{6D5CF4CF-AEB3-FF4D-B018-A3B487A7D79A}">
      <dsp:nvSpPr>
        <dsp:cNvPr id="0" name=""/>
        <dsp:cNvSpPr/>
      </dsp:nvSpPr>
      <dsp:spPr>
        <a:xfrm>
          <a:off x="0" y="2156834"/>
          <a:ext cx="6841671" cy="1482974"/>
        </a:xfrm>
        <a:prstGeom prst="roundRect">
          <a:avLst/>
        </a:prstGeom>
        <a:gradFill rotWithShape="0">
          <a:gsLst>
            <a:gs pos="0">
              <a:schemeClr val="accent2">
                <a:hueOff val="-4979090"/>
                <a:satOff val="26639"/>
                <a:lumOff val="196"/>
                <a:alphaOff val="0"/>
                <a:tint val="97000"/>
                <a:satMod val="100000"/>
                <a:lumMod val="102000"/>
              </a:schemeClr>
            </a:gs>
            <a:gs pos="50000">
              <a:schemeClr val="accent2">
                <a:hueOff val="-4979090"/>
                <a:satOff val="26639"/>
                <a:lumOff val="196"/>
                <a:alphaOff val="0"/>
                <a:shade val="100000"/>
                <a:satMod val="103000"/>
                <a:lumMod val="100000"/>
              </a:schemeClr>
            </a:gs>
            <a:gs pos="100000">
              <a:schemeClr val="accent2">
                <a:hueOff val="-4979090"/>
                <a:satOff val="26639"/>
                <a:lumOff val="196"/>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You could also offer to help HCP call and get an appointment. </a:t>
          </a:r>
        </a:p>
      </dsp:txBody>
      <dsp:txXfrm>
        <a:off x="72393" y="2229227"/>
        <a:ext cx="6696885" cy="1338188"/>
      </dsp:txXfrm>
    </dsp:sp>
    <dsp:sp modelId="{0E7854D6-0E31-4B4F-967E-C86BE5BAF121}">
      <dsp:nvSpPr>
        <dsp:cNvPr id="0" name=""/>
        <dsp:cNvSpPr/>
      </dsp:nvSpPr>
      <dsp:spPr>
        <a:xfrm>
          <a:off x="0" y="3827009"/>
          <a:ext cx="6841671" cy="1482974"/>
        </a:xfrm>
        <a:prstGeom prst="roundRect">
          <a:avLst/>
        </a:prstGeom>
        <a:gradFill rotWithShape="0">
          <a:gsLst>
            <a:gs pos="0">
              <a:schemeClr val="accent2">
                <a:hueOff val="-9958180"/>
                <a:satOff val="53278"/>
                <a:lumOff val="392"/>
                <a:alphaOff val="0"/>
                <a:tint val="97000"/>
                <a:satMod val="100000"/>
                <a:lumMod val="102000"/>
              </a:schemeClr>
            </a:gs>
            <a:gs pos="50000">
              <a:schemeClr val="accent2">
                <a:hueOff val="-9958180"/>
                <a:satOff val="53278"/>
                <a:lumOff val="392"/>
                <a:alphaOff val="0"/>
                <a:shade val="100000"/>
                <a:satMod val="103000"/>
                <a:lumMod val="100000"/>
              </a:schemeClr>
            </a:gs>
            <a:gs pos="100000">
              <a:schemeClr val="accent2">
                <a:hueOff val="-9958180"/>
                <a:satOff val="53278"/>
                <a:lumOff val="392"/>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List of Resources: locally, within UNC and nationally </a:t>
          </a:r>
          <a:r>
            <a:rPr lang="en-US" sz="3300" kern="1200" dirty="0"/>
            <a:t>	</a:t>
          </a:r>
        </a:p>
      </dsp:txBody>
      <dsp:txXfrm>
        <a:off x="72393" y="3899402"/>
        <a:ext cx="6696885" cy="13381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4D128-DFC6-A94C-95BF-5E1ED1B8A645}">
      <dsp:nvSpPr>
        <dsp:cNvPr id="0" name=""/>
        <dsp:cNvSpPr/>
      </dsp:nvSpPr>
      <dsp:spPr>
        <a:xfrm>
          <a:off x="0" y="0"/>
          <a:ext cx="6903522" cy="3637842"/>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HCPs may be worried about their own and their families’ safety. </a:t>
          </a:r>
        </a:p>
        <a:p>
          <a:pPr marL="0" lvl="0" indent="0" algn="l" defTabSz="1066800">
            <a:lnSpc>
              <a:spcPct val="90000"/>
            </a:lnSpc>
            <a:spcBef>
              <a:spcPct val="0"/>
            </a:spcBef>
            <a:spcAft>
              <a:spcPct val="35000"/>
            </a:spcAft>
            <a:buNone/>
          </a:pPr>
          <a:endParaRPr lang="en-US" sz="1200" kern="1200" dirty="0"/>
        </a:p>
        <a:p>
          <a:pPr marL="0" lvl="0" indent="0" algn="l" defTabSz="1066800">
            <a:lnSpc>
              <a:spcPct val="90000"/>
            </a:lnSpc>
            <a:spcBef>
              <a:spcPct val="0"/>
            </a:spcBef>
            <a:spcAft>
              <a:spcPct val="35000"/>
            </a:spcAft>
            <a:buNone/>
          </a:pPr>
          <a:r>
            <a:rPr lang="en-US" sz="2400" kern="1200" dirty="0"/>
            <a:t>Maximizing safety in the workplace and at home, including </a:t>
          </a:r>
          <a:r>
            <a:rPr lang="en-US" sz="2400" i="1" kern="1200" dirty="0"/>
            <a:t>physical acts </a:t>
          </a:r>
          <a:r>
            <a:rPr lang="en-US" sz="2400" kern="1200" dirty="0"/>
            <a:t>(e.g., washing hands, physical distancing) and </a:t>
          </a:r>
          <a:r>
            <a:rPr lang="en-US" sz="2400" i="1" kern="1200" dirty="0"/>
            <a:t>psychological reminders</a:t>
          </a:r>
          <a:r>
            <a:rPr lang="en-US" sz="2400" kern="1200" dirty="0"/>
            <a:t> (e.g., only so much is in their control, doing everything they can). </a:t>
          </a:r>
        </a:p>
        <a:p>
          <a:pPr marL="0" lvl="0" indent="0" algn="l" defTabSz="1066800">
            <a:lnSpc>
              <a:spcPct val="90000"/>
            </a:lnSpc>
            <a:spcBef>
              <a:spcPct val="0"/>
            </a:spcBef>
            <a:spcAft>
              <a:spcPct val="35000"/>
            </a:spcAft>
            <a:buNone/>
          </a:pPr>
          <a:endParaRPr lang="en-US" sz="1200" kern="1200" dirty="0"/>
        </a:p>
        <a:p>
          <a:pPr marL="0" lvl="0" indent="0" algn="l" defTabSz="1066800">
            <a:lnSpc>
              <a:spcPct val="90000"/>
            </a:lnSpc>
            <a:spcBef>
              <a:spcPct val="0"/>
            </a:spcBef>
            <a:spcAft>
              <a:spcPct val="35000"/>
            </a:spcAft>
            <a:buNone/>
          </a:pPr>
          <a:r>
            <a:rPr lang="en-US" sz="2400" kern="1200" dirty="0"/>
            <a:t>It can be helpful to focus on the present rather than what might come.</a:t>
          </a:r>
        </a:p>
      </dsp:txBody>
      <dsp:txXfrm>
        <a:off x="177585" y="177585"/>
        <a:ext cx="6548352" cy="3282672"/>
      </dsp:txXfrm>
    </dsp:sp>
    <dsp:sp modelId="{1282E75F-D4AE-3041-BC0F-3EE9397AF9C8}">
      <dsp:nvSpPr>
        <dsp:cNvPr id="0" name=""/>
        <dsp:cNvSpPr/>
      </dsp:nvSpPr>
      <dsp:spPr>
        <a:xfrm>
          <a:off x="0" y="3685608"/>
          <a:ext cx="6903522" cy="1261542"/>
        </a:xfrm>
        <a:prstGeom prst="roundRect">
          <a:avLst/>
        </a:prstGeom>
        <a:gradFill rotWithShape="0">
          <a:gsLst>
            <a:gs pos="0">
              <a:schemeClr val="accent2">
                <a:hueOff val="-4979090"/>
                <a:satOff val="26639"/>
                <a:lumOff val="196"/>
                <a:alphaOff val="0"/>
                <a:tint val="97000"/>
                <a:satMod val="100000"/>
                <a:lumMod val="102000"/>
              </a:schemeClr>
            </a:gs>
            <a:gs pos="50000">
              <a:schemeClr val="accent2">
                <a:hueOff val="-4979090"/>
                <a:satOff val="26639"/>
                <a:lumOff val="196"/>
                <a:alphaOff val="0"/>
                <a:shade val="100000"/>
                <a:satMod val="103000"/>
                <a:lumMod val="100000"/>
              </a:schemeClr>
            </a:gs>
            <a:gs pos="100000">
              <a:schemeClr val="accent2">
                <a:hueOff val="-4979090"/>
                <a:satOff val="26639"/>
                <a:lumOff val="196"/>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Think of how you as a leader/supervisor can help instill a sense of safety (take to admin, new policies). </a:t>
          </a:r>
        </a:p>
      </dsp:txBody>
      <dsp:txXfrm>
        <a:off x="61583" y="3747191"/>
        <a:ext cx="6780356" cy="1138376"/>
      </dsp:txXfrm>
    </dsp:sp>
    <dsp:sp modelId="{23DCBDD5-602B-BA44-8BF0-42033E441FCF}">
      <dsp:nvSpPr>
        <dsp:cNvPr id="0" name=""/>
        <dsp:cNvSpPr/>
      </dsp:nvSpPr>
      <dsp:spPr>
        <a:xfrm>
          <a:off x="0" y="4916418"/>
          <a:ext cx="6903522" cy="1456942"/>
        </a:xfrm>
        <a:prstGeom prst="roundRect">
          <a:avLst/>
        </a:prstGeom>
        <a:gradFill rotWithShape="0">
          <a:gsLst>
            <a:gs pos="0">
              <a:schemeClr val="accent2">
                <a:hueOff val="-9958180"/>
                <a:satOff val="53278"/>
                <a:lumOff val="392"/>
                <a:alphaOff val="0"/>
                <a:tint val="97000"/>
                <a:satMod val="100000"/>
                <a:lumMod val="102000"/>
              </a:schemeClr>
            </a:gs>
            <a:gs pos="50000">
              <a:schemeClr val="accent2">
                <a:hueOff val="-9958180"/>
                <a:satOff val="53278"/>
                <a:lumOff val="392"/>
                <a:alphaOff val="0"/>
                <a:shade val="100000"/>
                <a:satMod val="103000"/>
                <a:lumMod val="100000"/>
              </a:schemeClr>
            </a:gs>
            <a:gs pos="100000">
              <a:schemeClr val="accent2">
                <a:hueOff val="-9958180"/>
                <a:satOff val="53278"/>
                <a:lumOff val="392"/>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**Be sure to listen for statements about personal safety and immediately seek emergency services if needed. </a:t>
          </a:r>
        </a:p>
      </dsp:txBody>
      <dsp:txXfrm>
        <a:off x="71122" y="4987540"/>
        <a:ext cx="6761278" cy="13146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897670-E637-804A-BFD5-9FA97FBE9234}">
      <dsp:nvSpPr>
        <dsp:cNvPr id="0" name=""/>
        <dsp:cNvSpPr/>
      </dsp:nvSpPr>
      <dsp:spPr>
        <a:xfrm>
          <a:off x="0" y="6015"/>
          <a:ext cx="6775553" cy="1380759"/>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Focused on the mind-body connection; intense stress often leads to feeling hypervigilant, out of control, angry, depressed, anxious, etc. </a:t>
          </a:r>
        </a:p>
      </dsp:txBody>
      <dsp:txXfrm>
        <a:off x="67403" y="73418"/>
        <a:ext cx="6640747" cy="1245953"/>
      </dsp:txXfrm>
    </dsp:sp>
    <dsp:sp modelId="{1D3E5291-0EC2-AB44-94AE-235BE2864C5E}">
      <dsp:nvSpPr>
        <dsp:cNvPr id="0" name=""/>
        <dsp:cNvSpPr/>
      </dsp:nvSpPr>
      <dsp:spPr>
        <a:xfrm>
          <a:off x="0" y="1390171"/>
          <a:ext cx="6775553" cy="968523"/>
        </a:xfrm>
        <a:prstGeom prst="roundRect">
          <a:avLst/>
        </a:prstGeom>
        <a:gradFill rotWithShape="0">
          <a:gsLst>
            <a:gs pos="0">
              <a:schemeClr val="accent2">
                <a:hueOff val="-4979090"/>
                <a:satOff val="26639"/>
                <a:lumOff val="196"/>
                <a:alphaOff val="0"/>
                <a:tint val="97000"/>
                <a:satMod val="100000"/>
                <a:lumMod val="102000"/>
              </a:schemeClr>
            </a:gs>
            <a:gs pos="50000">
              <a:schemeClr val="accent2">
                <a:hueOff val="-4979090"/>
                <a:satOff val="26639"/>
                <a:lumOff val="196"/>
                <a:alphaOff val="0"/>
                <a:shade val="100000"/>
                <a:satMod val="103000"/>
                <a:lumMod val="100000"/>
              </a:schemeClr>
            </a:gs>
            <a:gs pos="100000">
              <a:schemeClr val="accent2">
                <a:hueOff val="-4979090"/>
                <a:satOff val="26639"/>
                <a:lumOff val="196"/>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Emoting calm yourself is important.</a:t>
          </a:r>
        </a:p>
      </dsp:txBody>
      <dsp:txXfrm>
        <a:off x="47279" y="1437450"/>
        <a:ext cx="6680995" cy="873965"/>
      </dsp:txXfrm>
    </dsp:sp>
    <dsp:sp modelId="{21B4172F-CF49-344B-9746-47946E569563}">
      <dsp:nvSpPr>
        <dsp:cNvPr id="0" name=""/>
        <dsp:cNvSpPr/>
      </dsp:nvSpPr>
      <dsp:spPr>
        <a:xfrm>
          <a:off x="0" y="2362090"/>
          <a:ext cx="6775553" cy="3882791"/>
        </a:xfrm>
        <a:prstGeom prst="roundRect">
          <a:avLst/>
        </a:prstGeom>
        <a:gradFill rotWithShape="0">
          <a:gsLst>
            <a:gs pos="0">
              <a:schemeClr val="accent2">
                <a:hueOff val="-9958180"/>
                <a:satOff val="53278"/>
                <a:lumOff val="392"/>
                <a:alphaOff val="0"/>
                <a:tint val="97000"/>
                <a:satMod val="100000"/>
                <a:lumMod val="102000"/>
              </a:schemeClr>
            </a:gs>
            <a:gs pos="50000">
              <a:schemeClr val="accent2">
                <a:hueOff val="-9958180"/>
                <a:satOff val="53278"/>
                <a:lumOff val="392"/>
                <a:alphaOff val="0"/>
                <a:shade val="100000"/>
                <a:satMod val="103000"/>
                <a:lumMod val="100000"/>
              </a:schemeClr>
            </a:gs>
            <a:gs pos="100000">
              <a:schemeClr val="accent2">
                <a:hueOff val="-9958180"/>
                <a:satOff val="53278"/>
                <a:lumOff val="392"/>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“How are you (could you) relaxing/quieting your body at work and at home?” 	</a:t>
          </a:r>
        </a:p>
        <a:p>
          <a:pPr marL="0" lvl="0" indent="0" algn="l" defTabSz="977900">
            <a:lnSpc>
              <a:spcPct val="90000"/>
            </a:lnSpc>
            <a:spcBef>
              <a:spcPct val="0"/>
            </a:spcBef>
            <a:spcAft>
              <a:spcPct val="35000"/>
            </a:spcAft>
            <a:buNone/>
          </a:pPr>
          <a:r>
            <a:rPr lang="en-US" sz="2200" kern="1200" dirty="0"/>
            <a:t>“What do you find soothing during this time?”</a:t>
          </a:r>
        </a:p>
        <a:p>
          <a:pPr marL="0" lvl="0" indent="0" algn="l" defTabSz="977900">
            <a:lnSpc>
              <a:spcPct val="90000"/>
            </a:lnSpc>
            <a:spcBef>
              <a:spcPct val="0"/>
            </a:spcBef>
            <a:spcAft>
              <a:spcPct val="35000"/>
            </a:spcAft>
            <a:buNone/>
          </a:pPr>
          <a:r>
            <a:rPr lang="en-US" sz="2200" kern="1200" dirty="0"/>
            <a:t>“How are you distracting yourself when needed?”</a:t>
          </a:r>
        </a:p>
        <a:p>
          <a:pPr marL="0" lvl="0" indent="0" algn="l" defTabSz="977900">
            <a:lnSpc>
              <a:spcPct val="90000"/>
            </a:lnSpc>
            <a:spcBef>
              <a:spcPct val="0"/>
            </a:spcBef>
            <a:spcAft>
              <a:spcPct val="35000"/>
            </a:spcAft>
            <a:buNone/>
          </a:pPr>
          <a:r>
            <a:rPr lang="en-US" sz="2200" kern="1200" dirty="0"/>
            <a:t>Are you getting enough rest?” (sleep, etc.)</a:t>
          </a:r>
        </a:p>
        <a:p>
          <a:pPr marL="0" lvl="0" indent="0" algn="l" defTabSz="977900">
            <a:lnSpc>
              <a:spcPct val="90000"/>
            </a:lnSpc>
            <a:spcBef>
              <a:spcPct val="0"/>
            </a:spcBef>
            <a:spcAft>
              <a:spcPct val="35000"/>
            </a:spcAft>
            <a:buNone/>
          </a:pPr>
          <a:r>
            <a:rPr lang="en-US" sz="2200" kern="1200" dirty="0"/>
            <a:t>“Have you noticed a connection between your mental healthy and body symptoms?” (e.g., increase in heart rate, feeling shaky) </a:t>
          </a:r>
        </a:p>
        <a:p>
          <a:pPr marL="0" lvl="0" indent="0" algn="l" defTabSz="977900">
            <a:lnSpc>
              <a:spcPct val="90000"/>
            </a:lnSpc>
            <a:spcBef>
              <a:spcPct val="0"/>
            </a:spcBef>
            <a:spcAft>
              <a:spcPct val="35000"/>
            </a:spcAft>
            <a:buNone/>
          </a:pPr>
          <a:r>
            <a:rPr lang="en-US" sz="2200" kern="1200" dirty="0"/>
            <a:t>“Would you like any more resources to help with relaxation?” </a:t>
          </a:r>
        </a:p>
      </dsp:txBody>
      <dsp:txXfrm>
        <a:off x="189542" y="2551632"/>
        <a:ext cx="6396469" cy="35037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536FB-D925-FA46-9C6C-3B4E7D8105E6}">
      <dsp:nvSpPr>
        <dsp:cNvPr id="0" name=""/>
        <dsp:cNvSpPr/>
      </dsp:nvSpPr>
      <dsp:spPr>
        <a:xfrm>
          <a:off x="0" y="452"/>
          <a:ext cx="6988628" cy="2050554"/>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Covers 3 types of social support. </a:t>
          </a:r>
        </a:p>
        <a:p>
          <a:pPr marL="0" lvl="0" indent="0" algn="l" defTabSz="889000">
            <a:lnSpc>
              <a:spcPct val="90000"/>
            </a:lnSpc>
            <a:spcBef>
              <a:spcPct val="0"/>
            </a:spcBef>
            <a:spcAft>
              <a:spcPct val="35000"/>
            </a:spcAft>
            <a:buNone/>
          </a:pPr>
          <a:r>
            <a:rPr lang="en-US" sz="2000" kern="1200" dirty="0"/>
            <a:t>Everyone is experiencing COVID together but may not be reacting/feeling the same way. Coping isn’t a competition. </a:t>
          </a:r>
        </a:p>
        <a:p>
          <a:pPr marL="0" lvl="0" indent="0" algn="l" defTabSz="889000">
            <a:lnSpc>
              <a:spcPct val="90000"/>
            </a:lnSpc>
            <a:spcBef>
              <a:spcPct val="0"/>
            </a:spcBef>
            <a:spcAft>
              <a:spcPct val="35000"/>
            </a:spcAft>
            <a:buNone/>
          </a:pPr>
          <a:r>
            <a:rPr lang="en-US" sz="2000" kern="1200" dirty="0"/>
            <a:t>Brainstorm ways to help remove barriers to staff receiving the support they need/want.</a:t>
          </a:r>
        </a:p>
      </dsp:txBody>
      <dsp:txXfrm>
        <a:off x="100100" y="100552"/>
        <a:ext cx="6788428" cy="1850354"/>
      </dsp:txXfrm>
    </dsp:sp>
    <dsp:sp modelId="{D114DCCC-ED9E-BC4C-AED4-C897BB7C94DE}">
      <dsp:nvSpPr>
        <dsp:cNvPr id="0" name=""/>
        <dsp:cNvSpPr/>
      </dsp:nvSpPr>
      <dsp:spPr>
        <a:xfrm>
          <a:off x="0" y="2054045"/>
          <a:ext cx="6988628" cy="1524507"/>
        </a:xfrm>
        <a:prstGeom prst="roundRect">
          <a:avLst/>
        </a:prstGeom>
        <a:gradFill rotWithShape="0">
          <a:gsLst>
            <a:gs pos="0">
              <a:schemeClr val="accent2">
                <a:hueOff val="-3319393"/>
                <a:satOff val="17759"/>
                <a:lumOff val="131"/>
                <a:alphaOff val="0"/>
                <a:tint val="97000"/>
                <a:satMod val="100000"/>
                <a:lumMod val="102000"/>
              </a:schemeClr>
            </a:gs>
            <a:gs pos="50000">
              <a:schemeClr val="accent2">
                <a:hueOff val="-3319393"/>
                <a:satOff val="17759"/>
                <a:lumOff val="131"/>
                <a:alphaOff val="0"/>
                <a:shade val="100000"/>
                <a:satMod val="103000"/>
                <a:lumMod val="100000"/>
              </a:schemeClr>
            </a:gs>
            <a:gs pos="100000">
              <a:schemeClr val="accent2">
                <a:hueOff val="-3319393"/>
                <a:satOff val="17759"/>
                <a:lumOff val="13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1" kern="1200" dirty="0"/>
            <a:t>Instrumental support</a:t>
          </a:r>
          <a:r>
            <a:rPr lang="en-US" sz="2000" b="1" kern="1200" dirty="0"/>
            <a:t> </a:t>
          </a:r>
          <a:r>
            <a:rPr lang="en-US" sz="2000" kern="1200" dirty="0"/>
            <a:t>(e.g., daily tasks): “What tasks can I or others help with at work?” “Would it be helpful if …?” vs. “I would like to do </a:t>
          </a:r>
          <a:r>
            <a:rPr lang="en-US" sz="2000" kern="1200" dirty="0" err="1"/>
            <a:t>xyz</a:t>
          </a:r>
          <a:r>
            <a:rPr lang="en-US" sz="2000" kern="1200" dirty="0"/>
            <a:t> for you today.”</a:t>
          </a:r>
        </a:p>
      </dsp:txBody>
      <dsp:txXfrm>
        <a:off x="74420" y="2128465"/>
        <a:ext cx="6839788" cy="1375667"/>
      </dsp:txXfrm>
    </dsp:sp>
    <dsp:sp modelId="{ED6E9AB5-C5AD-C448-B495-14A939FDEBEE}">
      <dsp:nvSpPr>
        <dsp:cNvPr id="0" name=""/>
        <dsp:cNvSpPr/>
      </dsp:nvSpPr>
      <dsp:spPr>
        <a:xfrm>
          <a:off x="0" y="3586382"/>
          <a:ext cx="6988628" cy="1063511"/>
        </a:xfrm>
        <a:prstGeom prst="roundRect">
          <a:avLst/>
        </a:prstGeom>
        <a:gradFill rotWithShape="0">
          <a:gsLst>
            <a:gs pos="0">
              <a:schemeClr val="accent2">
                <a:hueOff val="-6638787"/>
                <a:satOff val="35519"/>
                <a:lumOff val="261"/>
                <a:alphaOff val="0"/>
                <a:tint val="97000"/>
                <a:satMod val="100000"/>
                <a:lumMod val="102000"/>
              </a:schemeClr>
            </a:gs>
            <a:gs pos="50000">
              <a:schemeClr val="accent2">
                <a:hueOff val="-6638787"/>
                <a:satOff val="35519"/>
                <a:lumOff val="261"/>
                <a:alphaOff val="0"/>
                <a:shade val="100000"/>
                <a:satMod val="103000"/>
                <a:lumMod val="100000"/>
              </a:schemeClr>
            </a:gs>
            <a:gs pos="100000">
              <a:schemeClr val="accent2">
                <a:hueOff val="-6638787"/>
                <a:satOff val="35519"/>
                <a:lumOff val="26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1" kern="1200" dirty="0"/>
            <a:t>Informational support</a:t>
          </a:r>
          <a:r>
            <a:rPr lang="en-US" sz="2000" b="1" kern="1200" dirty="0"/>
            <a:t>: </a:t>
          </a:r>
          <a:r>
            <a:rPr lang="en-US" sz="2000" kern="1200" dirty="0"/>
            <a:t>“Would it be helpful to read more(or less) about COVID, </a:t>
          </a:r>
          <a:r>
            <a:rPr lang="en-US" sz="2000" kern="1200" dirty="0" err="1"/>
            <a:t>etc</a:t>
          </a:r>
          <a:r>
            <a:rPr lang="en-US" sz="2000" kern="1200" dirty="0"/>
            <a:t>?”</a:t>
          </a:r>
        </a:p>
      </dsp:txBody>
      <dsp:txXfrm>
        <a:off x="51916" y="3638298"/>
        <a:ext cx="6884796" cy="959679"/>
      </dsp:txXfrm>
    </dsp:sp>
    <dsp:sp modelId="{90DC2350-0CDB-1C42-B82E-0162CD9BCD48}">
      <dsp:nvSpPr>
        <dsp:cNvPr id="0" name=""/>
        <dsp:cNvSpPr/>
      </dsp:nvSpPr>
      <dsp:spPr>
        <a:xfrm>
          <a:off x="0" y="4664020"/>
          <a:ext cx="6988628" cy="1524507"/>
        </a:xfrm>
        <a:prstGeom prst="roundRect">
          <a:avLst/>
        </a:prstGeom>
        <a:gradFill rotWithShape="0">
          <a:gsLst>
            <a:gs pos="0">
              <a:schemeClr val="accent2">
                <a:hueOff val="-9958180"/>
                <a:satOff val="53278"/>
                <a:lumOff val="392"/>
                <a:alphaOff val="0"/>
                <a:tint val="97000"/>
                <a:satMod val="100000"/>
                <a:lumMod val="102000"/>
              </a:schemeClr>
            </a:gs>
            <a:gs pos="50000">
              <a:schemeClr val="accent2">
                <a:hueOff val="-9958180"/>
                <a:satOff val="53278"/>
                <a:lumOff val="392"/>
                <a:alphaOff val="0"/>
                <a:shade val="100000"/>
                <a:satMod val="103000"/>
                <a:lumMod val="100000"/>
              </a:schemeClr>
            </a:gs>
            <a:gs pos="100000">
              <a:schemeClr val="accent2">
                <a:hueOff val="-9958180"/>
                <a:satOff val="53278"/>
                <a:lumOff val="392"/>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i="1" kern="1200" dirty="0"/>
            <a:t>Emotional support</a:t>
          </a:r>
          <a:r>
            <a:rPr lang="en-US" sz="2000" b="1" kern="1200" dirty="0"/>
            <a:t>: </a:t>
          </a:r>
          <a:r>
            <a:rPr lang="en-US" sz="2000" kern="1200" dirty="0"/>
            <a:t>“Who are you able to share your emotions/vent with about your stress?” “Do you feel a sense of community or isolation at home/work?” “How are you staying connected with family/friends?” “Who is supporting/encouraging you through this?”</a:t>
          </a:r>
        </a:p>
      </dsp:txBody>
      <dsp:txXfrm>
        <a:off x="74420" y="4738440"/>
        <a:ext cx="6839788" cy="13756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559BE-8844-494D-9706-D87D51898B6A}">
      <dsp:nvSpPr>
        <dsp:cNvPr id="0" name=""/>
        <dsp:cNvSpPr/>
      </dsp:nvSpPr>
      <dsp:spPr>
        <a:xfrm>
          <a:off x="0" y="1411"/>
          <a:ext cx="7192982" cy="2232154"/>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i="1" kern="1200" dirty="0"/>
            <a:t>Staff with less experience, feeling intense stress, or who are asked to perform new skills may feel a decrease in competence. </a:t>
          </a:r>
        </a:p>
        <a:p>
          <a:pPr marL="0" lvl="0" indent="0" algn="l" defTabSz="977900">
            <a:lnSpc>
              <a:spcPct val="90000"/>
            </a:lnSpc>
            <a:spcBef>
              <a:spcPct val="0"/>
            </a:spcBef>
            <a:spcAft>
              <a:spcPct val="35000"/>
            </a:spcAft>
            <a:buNone/>
          </a:pPr>
          <a:r>
            <a:rPr lang="en-US" sz="2200" b="1" i="1" kern="1200" dirty="0"/>
            <a:t>This may be felt not only in work duties, but in parenting, socializing, self-care, etc. Ask about competence in all/some of these domains. Focus on small tasks to build.</a:t>
          </a:r>
        </a:p>
      </dsp:txBody>
      <dsp:txXfrm>
        <a:off x="108965" y="110376"/>
        <a:ext cx="6975052" cy="2014224"/>
      </dsp:txXfrm>
    </dsp:sp>
    <dsp:sp modelId="{B9C9792E-FACB-E949-BED1-46FE11ADFB6D}">
      <dsp:nvSpPr>
        <dsp:cNvPr id="0" name=""/>
        <dsp:cNvSpPr/>
      </dsp:nvSpPr>
      <dsp:spPr>
        <a:xfrm>
          <a:off x="0" y="2262586"/>
          <a:ext cx="7192982" cy="1408508"/>
        </a:xfrm>
        <a:prstGeom prst="roundRect">
          <a:avLst/>
        </a:prstGeom>
        <a:gradFill rotWithShape="0">
          <a:gsLst>
            <a:gs pos="0">
              <a:schemeClr val="accent2">
                <a:hueOff val="-3319393"/>
                <a:satOff val="17759"/>
                <a:lumOff val="131"/>
                <a:alphaOff val="0"/>
                <a:tint val="97000"/>
                <a:satMod val="100000"/>
                <a:lumMod val="102000"/>
              </a:schemeClr>
            </a:gs>
            <a:gs pos="50000">
              <a:schemeClr val="accent2">
                <a:hueOff val="-3319393"/>
                <a:satOff val="17759"/>
                <a:lumOff val="131"/>
                <a:alphaOff val="0"/>
                <a:shade val="100000"/>
                <a:satMod val="103000"/>
                <a:lumMod val="100000"/>
              </a:schemeClr>
            </a:gs>
            <a:gs pos="100000">
              <a:schemeClr val="accent2">
                <a:hueOff val="-3319393"/>
                <a:satOff val="17759"/>
                <a:lumOff val="13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“How are you managing all of your roles?” “What area is most stressful for you currently?”</a:t>
          </a:r>
        </a:p>
      </dsp:txBody>
      <dsp:txXfrm>
        <a:off x="68758" y="2331344"/>
        <a:ext cx="7055466" cy="1270992"/>
      </dsp:txXfrm>
    </dsp:sp>
    <dsp:sp modelId="{089A3A98-7A0C-DE4A-BE33-FE7279EDFE24}">
      <dsp:nvSpPr>
        <dsp:cNvPr id="0" name=""/>
        <dsp:cNvSpPr/>
      </dsp:nvSpPr>
      <dsp:spPr>
        <a:xfrm>
          <a:off x="0" y="3707358"/>
          <a:ext cx="7192982" cy="1320311"/>
        </a:xfrm>
        <a:prstGeom prst="roundRect">
          <a:avLst/>
        </a:prstGeom>
        <a:gradFill rotWithShape="0">
          <a:gsLst>
            <a:gs pos="0">
              <a:schemeClr val="accent2">
                <a:hueOff val="-6638787"/>
                <a:satOff val="35519"/>
                <a:lumOff val="261"/>
                <a:alphaOff val="0"/>
                <a:tint val="97000"/>
                <a:satMod val="100000"/>
                <a:lumMod val="102000"/>
              </a:schemeClr>
            </a:gs>
            <a:gs pos="50000">
              <a:schemeClr val="accent2">
                <a:hueOff val="-6638787"/>
                <a:satOff val="35519"/>
                <a:lumOff val="261"/>
                <a:alphaOff val="0"/>
                <a:shade val="100000"/>
                <a:satMod val="103000"/>
                <a:lumMod val="100000"/>
              </a:schemeClr>
            </a:gs>
            <a:gs pos="100000">
              <a:schemeClr val="accent2">
                <a:hueOff val="-6638787"/>
                <a:satOff val="35519"/>
                <a:lumOff val="26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“I feel really proud of your (my) work/so grateful for all you do; do you feel this way?”</a:t>
          </a:r>
        </a:p>
      </dsp:txBody>
      <dsp:txXfrm>
        <a:off x="64452" y="3771810"/>
        <a:ext cx="7064078" cy="1191407"/>
      </dsp:txXfrm>
    </dsp:sp>
    <dsp:sp modelId="{7263019C-C436-2741-813A-212C441324E6}">
      <dsp:nvSpPr>
        <dsp:cNvPr id="0" name=""/>
        <dsp:cNvSpPr/>
      </dsp:nvSpPr>
      <dsp:spPr>
        <a:xfrm>
          <a:off x="0" y="4984407"/>
          <a:ext cx="7192982" cy="1514362"/>
        </a:xfrm>
        <a:prstGeom prst="roundRect">
          <a:avLst/>
        </a:prstGeom>
        <a:gradFill rotWithShape="0">
          <a:gsLst>
            <a:gs pos="0">
              <a:schemeClr val="accent2">
                <a:hueOff val="-9958180"/>
                <a:satOff val="53278"/>
                <a:lumOff val="392"/>
                <a:alphaOff val="0"/>
                <a:tint val="97000"/>
                <a:satMod val="100000"/>
                <a:lumMod val="102000"/>
              </a:schemeClr>
            </a:gs>
            <a:gs pos="50000">
              <a:schemeClr val="accent2">
                <a:hueOff val="-9958180"/>
                <a:satOff val="53278"/>
                <a:lumOff val="392"/>
                <a:alphaOff val="0"/>
                <a:shade val="100000"/>
                <a:satMod val="103000"/>
                <a:lumMod val="100000"/>
              </a:schemeClr>
            </a:gs>
            <a:gs pos="100000">
              <a:schemeClr val="accent2">
                <a:hueOff val="-9958180"/>
                <a:satOff val="53278"/>
                <a:lumOff val="392"/>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“I think you (I) bring </a:t>
          </a:r>
          <a:r>
            <a:rPr lang="en-US" sz="2200" kern="1200" dirty="0" err="1"/>
            <a:t>xyz</a:t>
          </a:r>
          <a:r>
            <a:rPr lang="en-US" sz="2200" kern="1200" dirty="0"/>
            <a:t>/unique skills to the team; what do you think?” (e.g., kindness, technical skills, teamwork - specific)</a:t>
          </a:r>
        </a:p>
      </dsp:txBody>
      <dsp:txXfrm>
        <a:off x="73925" y="5058332"/>
        <a:ext cx="7045132" cy="13665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559BE-8844-494D-9706-D87D51898B6A}">
      <dsp:nvSpPr>
        <dsp:cNvPr id="0" name=""/>
        <dsp:cNvSpPr/>
      </dsp:nvSpPr>
      <dsp:spPr>
        <a:xfrm>
          <a:off x="0" y="231024"/>
          <a:ext cx="6939643" cy="1574078"/>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Here you are focusing on building self-esteem and hope.  You’re also encouraging forgiveness of self (e.g., guilt, blame re: own worries or actions) and others.</a:t>
          </a:r>
          <a:endParaRPr lang="en-US" sz="2400" b="1" i="1" kern="1200" dirty="0"/>
        </a:p>
      </dsp:txBody>
      <dsp:txXfrm>
        <a:off x="76840" y="307864"/>
        <a:ext cx="6785963" cy="1420398"/>
      </dsp:txXfrm>
    </dsp:sp>
    <dsp:sp modelId="{B9C9792E-FACB-E949-BED1-46FE11ADFB6D}">
      <dsp:nvSpPr>
        <dsp:cNvPr id="0" name=""/>
        <dsp:cNvSpPr/>
      </dsp:nvSpPr>
      <dsp:spPr>
        <a:xfrm>
          <a:off x="0" y="2066662"/>
          <a:ext cx="6939643" cy="1183980"/>
        </a:xfrm>
        <a:prstGeom prst="roundRect">
          <a:avLst/>
        </a:prstGeom>
        <a:gradFill rotWithShape="0">
          <a:gsLst>
            <a:gs pos="0">
              <a:schemeClr val="accent2">
                <a:hueOff val="-3319393"/>
                <a:satOff val="17759"/>
                <a:lumOff val="131"/>
                <a:alphaOff val="0"/>
                <a:tint val="97000"/>
                <a:satMod val="100000"/>
                <a:lumMod val="102000"/>
              </a:schemeClr>
            </a:gs>
            <a:gs pos="50000">
              <a:schemeClr val="accent2">
                <a:hueOff val="-3319393"/>
                <a:satOff val="17759"/>
                <a:lumOff val="131"/>
                <a:alphaOff val="0"/>
                <a:shade val="100000"/>
                <a:satMod val="103000"/>
                <a:lumMod val="100000"/>
              </a:schemeClr>
            </a:gs>
            <a:gs pos="100000">
              <a:schemeClr val="accent2">
                <a:hueOff val="-3319393"/>
                <a:satOff val="17759"/>
                <a:lumOff val="13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a:t>
          </a:r>
          <a:r>
            <a:rPr lang="en-US" sz="2400" kern="1200" dirty="0"/>
            <a:t>What are you hoping for yourself, family, patients, world?”</a:t>
          </a:r>
        </a:p>
      </dsp:txBody>
      <dsp:txXfrm>
        <a:off x="57797" y="2124459"/>
        <a:ext cx="6824049" cy="1068386"/>
      </dsp:txXfrm>
    </dsp:sp>
    <dsp:sp modelId="{089A3A98-7A0C-DE4A-BE33-FE7279EDFE24}">
      <dsp:nvSpPr>
        <dsp:cNvPr id="0" name=""/>
        <dsp:cNvSpPr/>
      </dsp:nvSpPr>
      <dsp:spPr>
        <a:xfrm>
          <a:off x="0" y="3491819"/>
          <a:ext cx="6939643" cy="1109842"/>
        </a:xfrm>
        <a:prstGeom prst="roundRect">
          <a:avLst/>
        </a:prstGeom>
        <a:gradFill rotWithShape="0">
          <a:gsLst>
            <a:gs pos="0">
              <a:schemeClr val="accent2">
                <a:hueOff val="-6638787"/>
                <a:satOff val="35519"/>
                <a:lumOff val="261"/>
                <a:alphaOff val="0"/>
                <a:tint val="97000"/>
                <a:satMod val="100000"/>
                <a:lumMod val="102000"/>
              </a:schemeClr>
            </a:gs>
            <a:gs pos="50000">
              <a:schemeClr val="accent2">
                <a:hueOff val="-6638787"/>
                <a:satOff val="35519"/>
                <a:lumOff val="261"/>
                <a:alphaOff val="0"/>
                <a:shade val="100000"/>
                <a:satMod val="103000"/>
                <a:lumMod val="100000"/>
              </a:schemeClr>
            </a:gs>
            <a:gs pos="100000">
              <a:schemeClr val="accent2">
                <a:hueOff val="-6638787"/>
                <a:satOff val="35519"/>
                <a:lumOff val="261"/>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“Do you believe in yourself to make it through this trauma/have concerns about handling?” Focus on moments.</a:t>
          </a:r>
        </a:p>
      </dsp:txBody>
      <dsp:txXfrm>
        <a:off x="54178" y="3545997"/>
        <a:ext cx="6831287" cy="1001486"/>
      </dsp:txXfrm>
    </dsp:sp>
    <dsp:sp modelId="{7263019C-C436-2741-813A-212C441324E6}">
      <dsp:nvSpPr>
        <dsp:cNvPr id="0" name=""/>
        <dsp:cNvSpPr/>
      </dsp:nvSpPr>
      <dsp:spPr>
        <a:xfrm>
          <a:off x="0" y="4882910"/>
          <a:ext cx="6939643" cy="1272960"/>
        </a:xfrm>
        <a:prstGeom prst="roundRect">
          <a:avLst/>
        </a:prstGeom>
        <a:gradFill rotWithShape="0">
          <a:gsLst>
            <a:gs pos="0">
              <a:schemeClr val="accent2">
                <a:hueOff val="-9958180"/>
                <a:satOff val="53278"/>
                <a:lumOff val="392"/>
                <a:alphaOff val="0"/>
                <a:tint val="97000"/>
                <a:satMod val="100000"/>
                <a:lumMod val="102000"/>
              </a:schemeClr>
            </a:gs>
            <a:gs pos="50000">
              <a:schemeClr val="accent2">
                <a:hueOff val="-9958180"/>
                <a:satOff val="53278"/>
                <a:lumOff val="392"/>
                <a:alphaOff val="0"/>
                <a:shade val="100000"/>
                <a:satMod val="103000"/>
                <a:lumMod val="100000"/>
              </a:schemeClr>
            </a:gs>
            <a:gs pos="100000">
              <a:schemeClr val="accent2">
                <a:hueOff val="-9958180"/>
                <a:satOff val="53278"/>
                <a:lumOff val="392"/>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“What brings meaning to you during these difficult times?” (e.g., faith, hope, family time, being in nature, finding purpose in your job). </a:t>
          </a:r>
        </a:p>
      </dsp:txBody>
      <dsp:txXfrm>
        <a:off x="62141" y="4945051"/>
        <a:ext cx="6815361" cy="114867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3D0FB1-B7B4-2240-A857-5EE0C3CB62A7}" type="datetimeFigureOut">
              <a:rPr lang="en-US" smtClean="0"/>
              <a:t>8/19/22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59BCA9-EEF1-DA4F-9C44-17935B9D7CFA}" type="slidenum">
              <a:rPr lang="en-US" smtClean="0"/>
              <a:t>‹#›</a:t>
            </a:fld>
            <a:endParaRPr lang="en-US"/>
          </a:p>
        </p:txBody>
      </p:sp>
    </p:spTree>
    <p:extLst>
      <p:ext uri="{BB962C8B-B14F-4D97-AF65-F5344CB8AC3E}">
        <p14:creationId xmlns:p14="http://schemas.microsoft.com/office/powerpoint/2010/main" val="1096823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Nicolas Castell is an artist in Spain who drew this picture as “a tribute to the superhuman work” of the global healthcare community. He said that the image came into his head of how we try to fight the wave of COVID-19 with any possible resource that we have at hand.</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F59BCA9-EEF1-DA4F-9C44-17935B9D7CFA}" type="slidenum">
              <a:rPr lang="en-US" smtClean="0"/>
              <a:t>1</a:t>
            </a:fld>
            <a:endParaRPr lang="en-US"/>
          </a:p>
        </p:txBody>
      </p:sp>
    </p:spTree>
    <p:extLst>
      <p:ext uri="{BB962C8B-B14F-4D97-AF65-F5344CB8AC3E}">
        <p14:creationId xmlns:p14="http://schemas.microsoft.com/office/powerpoint/2010/main" val="1319898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9BCA9-EEF1-DA4F-9C44-17935B9D7CFA}" type="slidenum">
              <a:rPr lang="en-US" smtClean="0"/>
              <a:t>10</a:t>
            </a:fld>
            <a:endParaRPr lang="en-US"/>
          </a:p>
        </p:txBody>
      </p:sp>
    </p:spTree>
    <p:extLst>
      <p:ext uri="{BB962C8B-B14F-4D97-AF65-F5344CB8AC3E}">
        <p14:creationId xmlns:p14="http://schemas.microsoft.com/office/powerpoint/2010/main" val="1074525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frontline providers often need the extra push</a:t>
            </a:r>
          </a:p>
          <a:p>
            <a:endParaRPr lang="en-US" dirty="0"/>
          </a:p>
        </p:txBody>
      </p:sp>
      <p:sp>
        <p:nvSpPr>
          <p:cNvPr id="4" name="Slide Number Placeholder 3"/>
          <p:cNvSpPr>
            <a:spLocks noGrp="1"/>
          </p:cNvSpPr>
          <p:nvPr>
            <p:ph type="sldNum" sz="quarter" idx="5"/>
          </p:nvPr>
        </p:nvSpPr>
        <p:spPr/>
        <p:txBody>
          <a:bodyPr/>
          <a:lstStyle/>
          <a:p>
            <a:fld id="{5F59BCA9-EEF1-DA4F-9C44-17935B9D7CFA}" type="slidenum">
              <a:rPr lang="en-US" smtClean="0"/>
              <a:t>11</a:t>
            </a:fld>
            <a:endParaRPr lang="en-US"/>
          </a:p>
        </p:txBody>
      </p:sp>
    </p:spTree>
    <p:extLst>
      <p:ext uri="{BB962C8B-B14F-4D97-AF65-F5344CB8AC3E}">
        <p14:creationId xmlns:p14="http://schemas.microsoft.com/office/powerpoint/2010/main" val="3711870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5F59BCA9-EEF1-DA4F-9C44-17935B9D7CFA}" type="slidenum">
              <a:rPr lang="en-US" smtClean="0"/>
              <a:t>12</a:t>
            </a:fld>
            <a:endParaRPr lang="en-US"/>
          </a:p>
        </p:txBody>
      </p:sp>
    </p:spTree>
    <p:extLst>
      <p:ext uri="{BB962C8B-B14F-4D97-AF65-F5344CB8AC3E}">
        <p14:creationId xmlns:p14="http://schemas.microsoft.com/office/powerpoint/2010/main" val="481455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Let your team know they can bring concerns to you, and that you could relay these concerns back to administration. Also try to keep your HCPs aware of new policies.</a:t>
            </a:r>
            <a:endParaRPr lang="en-US" dirty="0"/>
          </a:p>
          <a:p>
            <a:endParaRPr lang="en-US" dirty="0"/>
          </a:p>
        </p:txBody>
      </p:sp>
      <p:sp>
        <p:nvSpPr>
          <p:cNvPr id="4" name="Slide Number Placeholder 3"/>
          <p:cNvSpPr>
            <a:spLocks noGrp="1"/>
          </p:cNvSpPr>
          <p:nvPr>
            <p:ph type="sldNum" sz="quarter" idx="5"/>
          </p:nvPr>
        </p:nvSpPr>
        <p:spPr/>
        <p:txBody>
          <a:bodyPr/>
          <a:lstStyle/>
          <a:p>
            <a:fld id="{5F59BCA9-EEF1-DA4F-9C44-17935B9D7CFA}" type="slidenum">
              <a:rPr lang="en-US" smtClean="0"/>
              <a:t>13</a:t>
            </a:fld>
            <a:endParaRPr lang="en-US"/>
          </a:p>
        </p:txBody>
      </p:sp>
    </p:spTree>
    <p:extLst>
      <p:ext uri="{BB962C8B-B14F-4D97-AF65-F5344CB8AC3E}">
        <p14:creationId xmlns:p14="http://schemas.microsoft.com/office/powerpoint/2010/main" val="1134167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work and at home</a:t>
            </a:r>
          </a:p>
          <a:p>
            <a:r>
              <a:rPr lang="en-US" dirty="0"/>
              <a:t>Physical presence and self-care activities</a:t>
            </a:r>
          </a:p>
          <a:p>
            <a:endParaRPr lang="en-US" dirty="0"/>
          </a:p>
          <a:p>
            <a:r>
              <a:rPr lang="en-US" dirty="0"/>
              <a:t>Calm’s goal is to reduce the intensity of physiological, emotional and behavioral activation.</a:t>
            </a:r>
          </a:p>
        </p:txBody>
      </p:sp>
      <p:sp>
        <p:nvSpPr>
          <p:cNvPr id="4" name="Slide Number Placeholder 3"/>
          <p:cNvSpPr>
            <a:spLocks noGrp="1"/>
          </p:cNvSpPr>
          <p:nvPr>
            <p:ph type="sldNum" sz="quarter" idx="5"/>
          </p:nvPr>
        </p:nvSpPr>
        <p:spPr/>
        <p:txBody>
          <a:bodyPr/>
          <a:lstStyle/>
          <a:p>
            <a:fld id="{5F59BCA9-EEF1-DA4F-9C44-17935B9D7CFA}" type="slidenum">
              <a:rPr lang="en-US" smtClean="0"/>
              <a:t>14</a:t>
            </a:fld>
            <a:endParaRPr lang="en-US"/>
          </a:p>
        </p:txBody>
      </p:sp>
    </p:spTree>
    <p:extLst>
      <p:ext uri="{BB962C8B-B14F-4D97-AF65-F5344CB8AC3E}">
        <p14:creationId xmlns:p14="http://schemas.microsoft.com/office/powerpoint/2010/main" val="1002638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Ensure that you spend time daily in a sensory free or completely safe place.</a:t>
            </a:r>
          </a:p>
          <a:p>
            <a:endParaRPr lang="en-US" dirty="0"/>
          </a:p>
        </p:txBody>
      </p:sp>
      <p:sp>
        <p:nvSpPr>
          <p:cNvPr id="4" name="Slide Number Placeholder 3"/>
          <p:cNvSpPr>
            <a:spLocks noGrp="1"/>
          </p:cNvSpPr>
          <p:nvPr>
            <p:ph type="sldNum" sz="quarter" idx="5"/>
          </p:nvPr>
        </p:nvSpPr>
        <p:spPr/>
        <p:txBody>
          <a:bodyPr/>
          <a:lstStyle/>
          <a:p>
            <a:fld id="{5F59BCA9-EEF1-DA4F-9C44-17935B9D7CFA}" type="slidenum">
              <a:rPr lang="en-US" smtClean="0"/>
              <a:t>15</a:t>
            </a:fld>
            <a:endParaRPr lang="en-US"/>
          </a:p>
        </p:txBody>
      </p:sp>
    </p:spTree>
    <p:extLst>
      <p:ext uri="{BB962C8B-B14F-4D97-AF65-F5344CB8AC3E}">
        <p14:creationId xmlns:p14="http://schemas.microsoft.com/office/powerpoint/2010/main" val="1426607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Instrumental: Note, this is often well received.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Info: Also advice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(e.g., CDC) “Or, do you think it’d be helpful to reduce amount you read/watch?”</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(offer as well)</a:t>
            </a:r>
            <a:endParaRPr lang="en-US" dirty="0"/>
          </a:p>
          <a:p>
            <a:endParaRPr lang="en-US" dirty="0"/>
          </a:p>
        </p:txBody>
      </p:sp>
      <p:sp>
        <p:nvSpPr>
          <p:cNvPr id="4" name="Slide Number Placeholder 3"/>
          <p:cNvSpPr>
            <a:spLocks noGrp="1"/>
          </p:cNvSpPr>
          <p:nvPr>
            <p:ph type="sldNum" sz="quarter" idx="5"/>
          </p:nvPr>
        </p:nvSpPr>
        <p:spPr/>
        <p:txBody>
          <a:bodyPr/>
          <a:lstStyle/>
          <a:p>
            <a:fld id="{5F59BCA9-EEF1-DA4F-9C44-17935B9D7CFA}" type="slidenum">
              <a:rPr lang="en-US" smtClean="0"/>
              <a:t>17</a:t>
            </a:fld>
            <a:endParaRPr lang="en-US"/>
          </a:p>
        </p:txBody>
      </p:sp>
    </p:spTree>
    <p:extLst>
      <p:ext uri="{BB962C8B-B14F-4D97-AF65-F5344CB8AC3E}">
        <p14:creationId xmlns:p14="http://schemas.microsoft.com/office/powerpoint/2010/main" val="2287092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Self-efficacy</a:t>
            </a:r>
          </a:p>
          <a:p>
            <a:endParaRPr lang="en-US" dirty="0"/>
          </a:p>
          <a:p>
            <a:r>
              <a:rPr lang="en-US" sz="1200" kern="1200" dirty="0">
                <a:solidFill>
                  <a:schemeClr val="tx1"/>
                </a:solidFill>
                <a:effectLst/>
                <a:latin typeface="+mn-lt"/>
                <a:ea typeface="+mn-ea"/>
                <a:cs typeface="+mn-cs"/>
              </a:rPr>
              <a:t>“help restore previous capabilities” or “cultivate personal competence.”</a:t>
            </a:r>
            <a:endParaRPr lang="en-US" dirty="0"/>
          </a:p>
        </p:txBody>
      </p:sp>
      <p:sp>
        <p:nvSpPr>
          <p:cNvPr id="4" name="Slide Number Placeholder 3"/>
          <p:cNvSpPr>
            <a:spLocks noGrp="1"/>
          </p:cNvSpPr>
          <p:nvPr>
            <p:ph type="sldNum" sz="quarter" idx="5"/>
          </p:nvPr>
        </p:nvSpPr>
        <p:spPr/>
        <p:txBody>
          <a:bodyPr/>
          <a:lstStyle/>
          <a:p>
            <a:fld id="{5F59BCA9-EEF1-DA4F-9C44-17935B9D7CFA}" type="slidenum">
              <a:rPr lang="en-US" smtClean="0"/>
              <a:t>18</a:t>
            </a:fld>
            <a:endParaRPr lang="en-US"/>
          </a:p>
        </p:txBody>
      </p:sp>
    </p:spTree>
    <p:extLst>
      <p:ext uri="{BB962C8B-B14F-4D97-AF65-F5344CB8AC3E}">
        <p14:creationId xmlns:p14="http://schemas.microsoft.com/office/powerpoint/2010/main" val="48468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000" i="1" dirty="0"/>
              <a:t>Compliment </a:t>
            </a:r>
            <a:r>
              <a:rPr lang="en-US" sz="2000" dirty="0"/>
              <a:t>Yourself. How? Be specific:  “Because I value being kind I remembered to ask how (coworker) felt about yesterday.”  </a:t>
            </a:r>
          </a:p>
          <a:p>
            <a:pPr lvl="1"/>
            <a:r>
              <a:rPr lang="en-US" sz="2000" dirty="0"/>
              <a:t>Feed </a:t>
            </a:r>
            <a:r>
              <a:rPr lang="en-US" sz="2000" i="1" dirty="0"/>
              <a:t>Self Efficacy</a:t>
            </a:r>
            <a:r>
              <a:rPr lang="en-US" sz="2000" dirty="0"/>
              <a:t>. How? Focus on problem you were able to solve especially creatively; reminding self of efficacious nature of your days</a:t>
            </a:r>
          </a:p>
          <a:p>
            <a:endParaRPr lang="en-US" dirty="0"/>
          </a:p>
        </p:txBody>
      </p:sp>
      <p:sp>
        <p:nvSpPr>
          <p:cNvPr id="4" name="Slide Number Placeholder 3"/>
          <p:cNvSpPr>
            <a:spLocks noGrp="1"/>
          </p:cNvSpPr>
          <p:nvPr>
            <p:ph type="sldNum" sz="quarter" idx="5"/>
          </p:nvPr>
        </p:nvSpPr>
        <p:spPr/>
        <p:txBody>
          <a:bodyPr/>
          <a:lstStyle/>
          <a:p>
            <a:fld id="{5F59BCA9-EEF1-DA4F-9C44-17935B9D7CFA}" type="slidenum">
              <a:rPr lang="en-US" smtClean="0"/>
              <a:t>19</a:t>
            </a:fld>
            <a:endParaRPr lang="en-US"/>
          </a:p>
        </p:txBody>
      </p:sp>
    </p:spTree>
    <p:extLst>
      <p:ext uri="{BB962C8B-B14F-4D97-AF65-F5344CB8AC3E}">
        <p14:creationId xmlns:p14="http://schemas.microsoft.com/office/powerpoint/2010/main" val="2494144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“Do you have any concerns about being able to handle what’s going on? What are some things that you have done to cope that have been helpful? How can I/we help you feel like you can get through this?”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59BCA9-EEF1-DA4F-9C44-17935B9D7C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4834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Developed for Navy/Marine corps for peer support; then in fire &amp; EMS Depts for self-care</a:t>
            </a:r>
          </a:p>
          <a:p>
            <a:r>
              <a:rPr lang="en-US" dirty="0"/>
              <a:t>Normally 1-3 day training</a:t>
            </a:r>
          </a:p>
        </p:txBody>
      </p:sp>
      <p:sp>
        <p:nvSpPr>
          <p:cNvPr id="4" name="Slide Number Placeholder 3"/>
          <p:cNvSpPr>
            <a:spLocks noGrp="1"/>
          </p:cNvSpPr>
          <p:nvPr>
            <p:ph type="sldNum" sz="quarter" idx="5"/>
          </p:nvPr>
        </p:nvSpPr>
        <p:spPr/>
        <p:txBody>
          <a:bodyPr/>
          <a:lstStyle/>
          <a:p>
            <a:fld id="{5F59BCA9-EEF1-DA4F-9C44-17935B9D7CFA}" type="slidenum">
              <a:rPr lang="en-US" smtClean="0"/>
              <a:t>2</a:t>
            </a:fld>
            <a:endParaRPr lang="en-US"/>
          </a:p>
        </p:txBody>
      </p:sp>
    </p:spTree>
    <p:extLst>
      <p:ext uri="{BB962C8B-B14F-4D97-AF65-F5344CB8AC3E}">
        <p14:creationId xmlns:p14="http://schemas.microsoft.com/office/powerpoint/2010/main" val="3388604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59BCA9-EEF1-DA4F-9C44-17935B9D7C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364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present; right now – not processing past experiences</a:t>
            </a:r>
          </a:p>
        </p:txBody>
      </p:sp>
      <p:sp>
        <p:nvSpPr>
          <p:cNvPr id="4" name="Slide Number Placeholder 3"/>
          <p:cNvSpPr>
            <a:spLocks noGrp="1"/>
          </p:cNvSpPr>
          <p:nvPr>
            <p:ph type="sldNum" sz="quarter" idx="5"/>
          </p:nvPr>
        </p:nvSpPr>
        <p:spPr/>
        <p:txBody>
          <a:bodyPr/>
          <a:lstStyle/>
          <a:p>
            <a:fld id="{5F59BCA9-EEF1-DA4F-9C44-17935B9D7CFA}" type="slidenum">
              <a:rPr lang="en-US" smtClean="0"/>
              <a:t>23</a:t>
            </a:fld>
            <a:endParaRPr lang="en-US"/>
          </a:p>
        </p:txBody>
      </p:sp>
    </p:spTree>
    <p:extLst>
      <p:ext uri="{BB962C8B-B14F-4D97-AF65-F5344CB8AC3E}">
        <p14:creationId xmlns:p14="http://schemas.microsoft.com/office/powerpoint/2010/main" val="3081236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9BCA9-EEF1-DA4F-9C44-17935B9D7CFA}" type="slidenum">
              <a:rPr lang="en-US" smtClean="0"/>
              <a:t>27</a:t>
            </a:fld>
            <a:endParaRPr lang="en-US"/>
          </a:p>
        </p:txBody>
      </p:sp>
    </p:spTree>
    <p:extLst>
      <p:ext uri="{BB962C8B-B14F-4D97-AF65-F5344CB8AC3E}">
        <p14:creationId xmlns:p14="http://schemas.microsoft.com/office/powerpoint/2010/main" val="1112494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9BCA9-EEF1-DA4F-9C44-17935B9D7CFA}" type="slidenum">
              <a:rPr lang="en-US" smtClean="0"/>
              <a:t>28</a:t>
            </a:fld>
            <a:endParaRPr lang="en-US"/>
          </a:p>
        </p:txBody>
      </p:sp>
    </p:spTree>
    <p:extLst>
      <p:ext uri="{BB962C8B-B14F-4D97-AF65-F5344CB8AC3E}">
        <p14:creationId xmlns:p14="http://schemas.microsoft.com/office/powerpoint/2010/main" val="2030877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59BCA9-EEF1-DA4F-9C44-17935B9D7CFA}" type="slidenum">
              <a:rPr lang="en-US" smtClean="0"/>
              <a:t>3</a:t>
            </a:fld>
            <a:endParaRPr lang="en-US"/>
          </a:p>
        </p:txBody>
      </p:sp>
    </p:spTree>
    <p:extLst>
      <p:ext uri="{BB962C8B-B14F-4D97-AF65-F5344CB8AC3E}">
        <p14:creationId xmlns:p14="http://schemas.microsoft.com/office/powerpoint/2010/main" val="237616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 DBT – live in line with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Easier to focus on taking care of others than self? Rely on others to take care of us? Needed b/c those injured don’t always seek support; stigma</a:t>
            </a:r>
          </a:p>
          <a:p>
            <a:r>
              <a:rPr lang="en-US" dirty="0"/>
              <a:t>Demands impact ability? Moral distress/dilemmas – triage resources, survive when others die, work duties affect family, etc.</a:t>
            </a:r>
          </a:p>
          <a:p>
            <a:r>
              <a:rPr lang="en-US" dirty="0"/>
              <a:t>”selfish to take a break; others okay (could be worse)”</a:t>
            </a:r>
          </a:p>
        </p:txBody>
      </p:sp>
      <p:sp>
        <p:nvSpPr>
          <p:cNvPr id="4" name="Slide Number Placeholder 3"/>
          <p:cNvSpPr>
            <a:spLocks noGrp="1"/>
          </p:cNvSpPr>
          <p:nvPr>
            <p:ph type="sldNum" sz="quarter" idx="5"/>
          </p:nvPr>
        </p:nvSpPr>
        <p:spPr/>
        <p:txBody>
          <a:bodyPr/>
          <a:lstStyle/>
          <a:p>
            <a:fld id="{5F59BCA9-EEF1-DA4F-9C44-17935B9D7CFA}" type="slidenum">
              <a:rPr lang="en-US" smtClean="0"/>
              <a:t>4</a:t>
            </a:fld>
            <a:endParaRPr lang="en-US"/>
          </a:p>
        </p:txBody>
      </p:sp>
    </p:spTree>
    <p:extLst>
      <p:ext uri="{BB962C8B-B14F-4D97-AF65-F5344CB8AC3E}">
        <p14:creationId xmlns:p14="http://schemas.microsoft.com/office/powerpoint/2010/main" val="267474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Traumatic stress: life threat but lots of others</a:t>
            </a:r>
          </a:p>
          <a:p>
            <a:r>
              <a:rPr lang="en-US" dirty="0"/>
              <a:t>ED: we’re being injured every day; many of you as well </a:t>
            </a:r>
          </a:p>
          <a:p>
            <a:endParaRPr lang="en-US" dirty="0"/>
          </a:p>
          <a:p>
            <a:r>
              <a:rPr lang="en-US" sz="1200" kern="1200" dirty="0">
                <a:solidFill>
                  <a:schemeClr val="tx1"/>
                </a:solidFill>
                <a:effectLst/>
                <a:latin typeface="+mn-lt"/>
                <a:ea typeface="ＭＳ Ｐゴシック" pitchFamily="-112" charset="-128"/>
                <a:cs typeface="ＭＳ Ｐゴシック" pitchFamily="-112" charset="-128"/>
              </a:rPr>
              <a:t>Stress injuries are sometimes called invisible injuries.  Stress injuries are not invisible.  Behavior and words are how we see stress injuries.</a:t>
            </a:r>
            <a:r>
              <a:rPr lang="en-US"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5F59BCA9-EEF1-DA4F-9C44-17935B9D7CFA}" type="slidenum">
              <a:rPr lang="en-US" smtClean="0"/>
              <a:t>5</a:t>
            </a:fld>
            <a:endParaRPr lang="en-US"/>
          </a:p>
        </p:txBody>
      </p:sp>
    </p:spTree>
    <p:extLst>
      <p:ext uri="{BB962C8B-B14F-4D97-AF65-F5344CB8AC3E}">
        <p14:creationId xmlns:p14="http://schemas.microsoft.com/office/powerpoint/2010/main" val="2471531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Developed by military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Nash, W. P. (2011). US Marine Corps and Navy combat and operational stress continuum </a:t>
            </a:r>
            <a:r>
              <a:rPr lang="en-US" sz="1200" kern="1200" dirty="0">
                <a:solidFill>
                  <a:schemeClr val="tx1"/>
                </a:solidFill>
                <a:effectLst/>
                <a:latin typeface="+mn-lt"/>
                <a:ea typeface="+mn-ea"/>
                <a:cs typeface="+mn-cs"/>
              </a:rPr>
              <a:t>8 </a:t>
            </a:r>
            <a:r>
              <a:rPr lang="en-US" sz="1200" i="1" kern="1200" dirty="0">
                <a:solidFill>
                  <a:schemeClr val="tx1"/>
                </a:solidFill>
                <a:effectLst/>
                <a:latin typeface="+mn-lt"/>
                <a:ea typeface="+mn-ea"/>
                <a:cs typeface="+mn-cs"/>
              </a:rPr>
              <a:t>model: A tool for leaders. Combat and operational behavioral health, 107-119. </a:t>
            </a:r>
            <a:endParaRPr lang="en-US" dirty="0">
              <a:effectLst/>
            </a:endParaRPr>
          </a:p>
          <a:p>
            <a:endParaRPr lang="en-US" dirty="0"/>
          </a:p>
          <a:p>
            <a:r>
              <a:rPr lang="en-US" dirty="0"/>
              <a:t>Cycle in/out zone; can change over time; related to work and home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 control over reactions; more intense/stronger; injuries can last for a long time – keep from red zone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sz="1200" kern="1200" dirty="0">
                <a:solidFill>
                  <a:schemeClr val="tx1"/>
                </a:solidFill>
                <a:effectLst/>
                <a:latin typeface="+mn-lt"/>
                <a:ea typeface="+mn-ea"/>
                <a:cs typeface="+mn-cs"/>
              </a:rPr>
              <a:t>For many years, the ethos in first responder / healthcare culture has been that after a difficult event, one  should be able to tough it out. This is still the case in many departments, where the stigma associated with reacting to stress or stress injury behaviors is still very real and people will try to conceal stress reactions from supervisors to avoid medical or psychological intervention. </a:t>
            </a:r>
          </a:p>
          <a:p>
            <a:pPr>
              <a:defRPr/>
            </a:pPr>
            <a:r>
              <a:rPr lang="en-US" dirty="0"/>
              <a:t> </a:t>
            </a:r>
          </a:p>
          <a:p>
            <a:r>
              <a:rPr lang="en-US" sz="1200" kern="1200" dirty="0">
                <a:solidFill>
                  <a:schemeClr val="tx1"/>
                </a:solidFill>
                <a:effectLst/>
                <a:latin typeface="+mn-lt"/>
                <a:ea typeface="+mn-ea"/>
                <a:cs typeface="+mn-cs"/>
              </a:rPr>
              <a:t>However, it is usually not possible to keep these behaviors hidden for long from family members, colleagues and friends. When a co-worker recognizes that someone is in trouble, it is important to break the code of silence. Getting this individual connected with the next level of help as soon as possible may help prevent his or her reaction from progressing into the Red Zone.  And once an individual has moved into the red zone, the goal is to help get them into treatment as soon as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F59BCA9-EEF1-DA4F-9C44-17935B9D7CFA}" type="slidenum">
              <a:rPr lang="en-US" smtClean="0"/>
              <a:t>6</a:t>
            </a:fld>
            <a:endParaRPr lang="en-US"/>
          </a:p>
        </p:txBody>
      </p:sp>
    </p:spTree>
    <p:extLst>
      <p:ext uri="{BB962C8B-B14F-4D97-AF65-F5344CB8AC3E}">
        <p14:creationId xmlns:p14="http://schemas.microsoft.com/office/powerpoint/2010/main" val="1471492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7C’s (nautical reference)</a:t>
            </a:r>
          </a:p>
          <a:p>
            <a:r>
              <a:rPr lang="en-US" dirty="0"/>
              <a:t>Assess in self and others; after any stress, early, ongoing</a:t>
            </a:r>
          </a:p>
          <a:p>
            <a:r>
              <a:rPr lang="en-US" dirty="0"/>
              <a:t>3-7 necessary in ongoing sense of threat (5); don’t have to have all – different needs individually and as a group throughout; pick what think most helpful – also why important that staff/units who know their people to decide fit/what most helpful; don’t have data to say what’s most important</a:t>
            </a:r>
          </a:p>
          <a:p>
            <a:r>
              <a:rPr lang="en-US" dirty="0"/>
              <a:t>Providers feel validated in what already doing; “first aid” – not expert mental health</a:t>
            </a:r>
          </a:p>
          <a:p>
            <a:endParaRPr lang="en-US" dirty="0"/>
          </a:p>
        </p:txBody>
      </p:sp>
      <p:sp>
        <p:nvSpPr>
          <p:cNvPr id="4" name="Slide Number Placeholder 3"/>
          <p:cNvSpPr>
            <a:spLocks noGrp="1"/>
          </p:cNvSpPr>
          <p:nvPr>
            <p:ph type="sldNum" sz="quarter" idx="5"/>
          </p:nvPr>
        </p:nvSpPr>
        <p:spPr/>
        <p:txBody>
          <a:bodyPr/>
          <a:lstStyle/>
          <a:p>
            <a:fld id="{5F59BCA9-EEF1-DA4F-9C44-17935B9D7CFA}" type="slidenum">
              <a:rPr lang="en-US" smtClean="0"/>
              <a:t>7</a:t>
            </a:fld>
            <a:endParaRPr lang="en-US"/>
          </a:p>
        </p:txBody>
      </p:sp>
    </p:spTree>
    <p:extLst>
      <p:ext uri="{BB962C8B-B14F-4D97-AF65-F5344CB8AC3E}">
        <p14:creationId xmlns:p14="http://schemas.microsoft.com/office/powerpoint/2010/main" val="1711748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checking for: Guilt (not doing enough, numb, more worried about own family, not coping as well as want/should), anxiety, grief/depression (death, time, income, beliefs, attitudes, moral distress, connection)</a:t>
            </a:r>
          </a:p>
          <a:p>
            <a:endParaRPr lang="en-US" dirty="0"/>
          </a:p>
          <a:p>
            <a:r>
              <a:rPr lang="en-US" dirty="0"/>
              <a:t>Feelings about feelings/gang of feelings</a:t>
            </a:r>
          </a:p>
        </p:txBody>
      </p:sp>
      <p:sp>
        <p:nvSpPr>
          <p:cNvPr id="4" name="Slide Number Placeholder 3"/>
          <p:cNvSpPr>
            <a:spLocks noGrp="1"/>
          </p:cNvSpPr>
          <p:nvPr>
            <p:ph type="sldNum" sz="quarter" idx="5"/>
          </p:nvPr>
        </p:nvSpPr>
        <p:spPr/>
        <p:txBody>
          <a:bodyPr/>
          <a:lstStyle/>
          <a:p>
            <a:fld id="{5F59BCA9-EEF1-DA4F-9C44-17935B9D7CFA}" type="slidenum">
              <a:rPr lang="en-US" smtClean="0"/>
              <a:t>8</a:t>
            </a:fld>
            <a:endParaRPr lang="en-US"/>
          </a:p>
        </p:txBody>
      </p:sp>
    </p:spTree>
    <p:extLst>
      <p:ext uri="{BB962C8B-B14F-4D97-AF65-F5344CB8AC3E}">
        <p14:creationId xmlns:p14="http://schemas.microsoft.com/office/powerpoint/2010/main" val="2746736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F59BCA9-EEF1-DA4F-9C44-17935B9D7C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049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4C3CDF8-04DF-864B-989C-CEAA3B918E77}" type="datetimeFigureOut">
              <a:rPr lang="en-US" smtClean="0"/>
              <a:t>8/19/22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42D474-9A31-BF45-B305-C1AAEAFF7AF9}" type="slidenum">
              <a:rPr lang="en-US" smtClean="0"/>
              <a:t>‹#›</a:t>
            </a:fld>
            <a:endParaRPr lang="en-US"/>
          </a:p>
        </p:txBody>
      </p:sp>
    </p:spTree>
    <p:extLst>
      <p:ext uri="{BB962C8B-B14F-4D97-AF65-F5344CB8AC3E}">
        <p14:creationId xmlns:p14="http://schemas.microsoft.com/office/powerpoint/2010/main" val="365941592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C3CDF8-04DF-864B-989C-CEAA3B918E77}" type="datetimeFigureOut">
              <a:rPr lang="en-US" smtClean="0"/>
              <a:t>8/19/22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42D474-9A31-BF45-B305-C1AAEAFF7AF9}" type="slidenum">
              <a:rPr lang="en-US" smtClean="0"/>
              <a:t>‹#›</a:t>
            </a:fld>
            <a:endParaRPr lang="en-US"/>
          </a:p>
        </p:txBody>
      </p:sp>
    </p:spTree>
    <p:extLst>
      <p:ext uri="{BB962C8B-B14F-4D97-AF65-F5344CB8AC3E}">
        <p14:creationId xmlns:p14="http://schemas.microsoft.com/office/powerpoint/2010/main" val="4133867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C3CDF8-04DF-864B-989C-CEAA3B918E77}" type="datetimeFigureOut">
              <a:rPr lang="en-US" smtClean="0"/>
              <a:t>8/19/22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42D474-9A31-BF45-B305-C1AAEAFF7AF9}" type="slidenum">
              <a:rPr lang="en-US" smtClean="0"/>
              <a:t>‹#›</a:t>
            </a:fld>
            <a:endParaRPr lang="en-US"/>
          </a:p>
        </p:txBody>
      </p:sp>
    </p:spTree>
    <p:extLst>
      <p:ext uri="{BB962C8B-B14F-4D97-AF65-F5344CB8AC3E}">
        <p14:creationId xmlns:p14="http://schemas.microsoft.com/office/powerpoint/2010/main" val="621239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C3CDF8-04DF-864B-989C-CEAA3B918E77}" type="datetimeFigureOut">
              <a:rPr lang="en-US" smtClean="0"/>
              <a:t>8/19/22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42D474-9A31-BF45-B305-C1AAEAFF7AF9}" type="slidenum">
              <a:rPr lang="en-US" smtClean="0"/>
              <a:t>‹#›</a:t>
            </a:fld>
            <a:endParaRPr lang="en-US"/>
          </a:p>
        </p:txBody>
      </p:sp>
    </p:spTree>
    <p:extLst>
      <p:ext uri="{BB962C8B-B14F-4D97-AF65-F5344CB8AC3E}">
        <p14:creationId xmlns:p14="http://schemas.microsoft.com/office/powerpoint/2010/main" val="4100133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4C3CDF8-04DF-864B-989C-CEAA3B918E77}" type="datetimeFigureOut">
              <a:rPr lang="en-US" smtClean="0"/>
              <a:t>8/19/22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42D474-9A31-BF45-B305-C1AAEAFF7AF9}" type="slidenum">
              <a:rPr lang="en-US" smtClean="0"/>
              <a:t>‹#›</a:t>
            </a:fld>
            <a:endParaRPr lang="en-US"/>
          </a:p>
        </p:txBody>
      </p:sp>
    </p:spTree>
    <p:extLst>
      <p:ext uri="{BB962C8B-B14F-4D97-AF65-F5344CB8AC3E}">
        <p14:creationId xmlns:p14="http://schemas.microsoft.com/office/powerpoint/2010/main" val="103845219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14C3CDF8-04DF-864B-989C-CEAA3B918E77}" type="datetimeFigureOut">
              <a:rPr lang="en-US" smtClean="0"/>
              <a:t>8/19/22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6042D474-9A31-BF45-B305-C1AAEAFF7AF9}" type="slidenum">
              <a:rPr lang="en-US" smtClean="0"/>
              <a:t>‹#›</a:t>
            </a:fld>
            <a:endParaRPr lang="en-US"/>
          </a:p>
        </p:txBody>
      </p:sp>
    </p:spTree>
    <p:extLst>
      <p:ext uri="{BB962C8B-B14F-4D97-AF65-F5344CB8AC3E}">
        <p14:creationId xmlns:p14="http://schemas.microsoft.com/office/powerpoint/2010/main" val="3235940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14C3CDF8-04DF-864B-989C-CEAA3B918E77}" type="datetimeFigureOut">
              <a:rPr lang="en-US" smtClean="0"/>
              <a:t>8/19/22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42D474-9A31-BF45-B305-C1AAEAFF7AF9}"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7324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C3CDF8-04DF-864B-989C-CEAA3B918E77}" type="datetimeFigureOut">
              <a:rPr lang="en-US" smtClean="0"/>
              <a:t>8/19/22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42D474-9A31-BF45-B305-C1AAEAFF7AF9}" type="slidenum">
              <a:rPr lang="en-US" smtClean="0"/>
              <a:t>‹#›</a:t>
            </a:fld>
            <a:endParaRPr lang="en-US"/>
          </a:p>
        </p:txBody>
      </p:sp>
    </p:spTree>
    <p:extLst>
      <p:ext uri="{BB962C8B-B14F-4D97-AF65-F5344CB8AC3E}">
        <p14:creationId xmlns:p14="http://schemas.microsoft.com/office/powerpoint/2010/main" val="1121560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C3CDF8-04DF-864B-989C-CEAA3B918E77}" type="datetimeFigureOut">
              <a:rPr lang="en-US" smtClean="0"/>
              <a:t>8/19/22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42D474-9A31-BF45-B305-C1AAEAFF7AF9}" type="slidenum">
              <a:rPr lang="en-US" smtClean="0"/>
              <a:t>‹#›</a:t>
            </a:fld>
            <a:endParaRPr lang="en-US"/>
          </a:p>
        </p:txBody>
      </p:sp>
    </p:spTree>
    <p:extLst>
      <p:ext uri="{BB962C8B-B14F-4D97-AF65-F5344CB8AC3E}">
        <p14:creationId xmlns:p14="http://schemas.microsoft.com/office/powerpoint/2010/main" val="2038948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C3CDF8-04DF-864B-989C-CEAA3B918E77}" type="datetimeFigureOut">
              <a:rPr lang="en-US" smtClean="0"/>
              <a:t>8/19/22</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a:p>
        </p:txBody>
      </p:sp>
      <p:sp>
        <p:nvSpPr>
          <p:cNvPr id="7" name="Slide Number Placeholder 6"/>
          <p:cNvSpPr>
            <a:spLocks noGrp="1"/>
          </p:cNvSpPr>
          <p:nvPr>
            <p:ph type="sldNum" sz="quarter" idx="12"/>
          </p:nvPr>
        </p:nvSpPr>
        <p:spPr/>
        <p:txBody>
          <a:bodyPr/>
          <a:lstStyle/>
          <a:p>
            <a:fld id="{6042D474-9A31-BF45-B305-C1AAEAFF7AF9}" type="slidenum">
              <a:rPr lang="en-US" smtClean="0"/>
              <a:t>‹#›</a:t>
            </a:fld>
            <a:endParaRPr lang="en-US"/>
          </a:p>
        </p:txBody>
      </p:sp>
    </p:spTree>
    <p:extLst>
      <p:ext uri="{BB962C8B-B14F-4D97-AF65-F5344CB8AC3E}">
        <p14:creationId xmlns:p14="http://schemas.microsoft.com/office/powerpoint/2010/main" val="2666484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14C3CDF8-04DF-864B-989C-CEAA3B918E77}" type="datetimeFigureOut">
              <a:rPr lang="en-US" smtClean="0"/>
              <a:t>8/19/22</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a:p>
        </p:txBody>
      </p:sp>
      <p:sp>
        <p:nvSpPr>
          <p:cNvPr id="7" name="Slide Number Placeholder 6"/>
          <p:cNvSpPr>
            <a:spLocks noGrp="1"/>
          </p:cNvSpPr>
          <p:nvPr>
            <p:ph type="sldNum" sz="quarter" idx="12"/>
          </p:nvPr>
        </p:nvSpPr>
        <p:spPr/>
        <p:txBody>
          <a:bodyPr/>
          <a:lstStyle/>
          <a:p>
            <a:fld id="{6042D474-9A31-BF45-B305-C1AAEAFF7AF9}" type="slidenum">
              <a:rPr lang="en-US" smtClean="0"/>
              <a:t>‹#›</a:t>
            </a:fld>
            <a:endParaRPr lang="en-US"/>
          </a:p>
        </p:txBody>
      </p:sp>
    </p:spTree>
    <p:extLst>
      <p:ext uri="{BB962C8B-B14F-4D97-AF65-F5344CB8AC3E}">
        <p14:creationId xmlns:p14="http://schemas.microsoft.com/office/powerpoint/2010/main" val="2077877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4C3CDF8-04DF-864B-989C-CEAA3B918E77}" type="datetimeFigureOut">
              <a:rPr lang="en-US" smtClean="0"/>
              <a:t>8/19/22</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6042D474-9A31-BF45-B305-C1AAEAFF7AF9}" type="slidenum">
              <a:rPr lang="en-US" smtClean="0"/>
              <a:t>‹#›</a:t>
            </a:fld>
            <a:endParaRPr lang="en-US"/>
          </a:p>
        </p:txBody>
      </p:sp>
    </p:spTree>
    <p:extLst>
      <p:ext uri="{BB962C8B-B14F-4D97-AF65-F5344CB8AC3E}">
        <p14:creationId xmlns:p14="http://schemas.microsoft.com/office/powerpoint/2010/main" val="427742719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theschwartzcenter.org/webinar/caring-for-yourself-others-during-the-covid-19-pandemic-managing-healthcare-workers-stres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380F9-3F55-9645-B723-855C7A5FEF42}"/>
              </a:ext>
            </a:extLst>
          </p:cNvPr>
          <p:cNvSpPr>
            <a:spLocks noGrp="1"/>
          </p:cNvSpPr>
          <p:nvPr>
            <p:ph type="ctrTitle"/>
          </p:nvPr>
        </p:nvSpPr>
        <p:spPr>
          <a:xfrm>
            <a:off x="299803" y="1076333"/>
            <a:ext cx="4000733" cy="1595393"/>
          </a:xfrm>
        </p:spPr>
        <p:txBody>
          <a:bodyPr>
            <a:noAutofit/>
          </a:bodyPr>
          <a:lstStyle/>
          <a:p>
            <a:br>
              <a:rPr lang="en-US" sz="2800" dirty="0"/>
            </a:br>
            <a:r>
              <a:rPr lang="en-US" sz="2800" dirty="0"/>
              <a:t>Stress First Aid	</a:t>
            </a:r>
          </a:p>
        </p:txBody>
      </p:sp>
      <p:sp>
        <p:nvSpPr>
          <p:cNvPr id="3" name="Subtitle 2">
            <a:extLst>
              <a:ext uri="{FF2B5EF4-FFF2-40B4-BE49-F238E27FC236}">
                <a16:creationId xmlns:a16="http://schemas.microsoft.com/office/drawing/2014/main" id="{1241773B-FE4E-DB47-89E3-DD058F91ECC2}"/>
              </a:ext>
            </a:extLst>
          </p:cNvPr>
          <p:cNvSpPr>
            <a:spLocks noGrp="1"/>
          </p:cNvSpPr>
          <p:nvPr>
            <p:ph type="subTitle" idx="1"/>
          </p:nvPr>
        </p:nvSpPr>
        <p:spPr>
          <a:xfrm>
            <a:off x="0" y="3217510"/>
            <a:ext cx="4616197" cy="2163438"/>
          </a:xfrm>
        </p:spPr>
        <p:txBody>
          <a:bodyPr>
            <a:noAutofit/>
          </a:bodyPr>
          <a:lstStyle/>
          <a:p>
            <a:pPr>
              <a:lnSpc>
                <a:spcPct val="90000"/>
              </a:lnSpc>
            </a:pPr>
            <a:r>
              <a:rPr lang="en-US" sz="2800" dirty="0"/>
              <a:t>Mary Beth </a:t>
            </a:r>
            <a:r>
              <a:rPr lang="en-US" sz="2800" dirty="0" err="1"/>
              <a:t>Prieur</a:t>
            </a:r>
            <a:r>
              <a:rPr lang="en-US" sz="2800" dirty="0"/>
              <a:t>, PhD</a:t>
            </a:r>
          </a:p>
          <a:p>
            <a:pPr>
              <a:lnSpc>
                <a:spcPct val="90000"/>
              </a:lnSpc>
            </a:pPr>
            <a:endParaRPr lang="en-US" dirty="0"/>
          </a:p>
          <a:p>
            <a:pPr>
              <a:lnSpc>
                <a:spcPct val="90000"/>
              </a:lnSpc>
            </a:pPr>
            <a:r>
              <a:rPr lang="en-US" dirty="0"/>
              <a:t>Associate Professor</a:t>
            </a:r>
          </a:p>
          <a:p>
            <a:pPr>
              <a:lnSpc>
                <a:spcPct val="90000"/>
              </a:lnSpc>
            </a:pPr>
            <a:r>
              <a:rPr lang="en-US" dirty="0"/>
              <a:t>UNC School of Medicine</a:t>
            </a:r>
          </a:p>
          <a:p>
            <a:pPr>
              <a:lnSpc>
                <a:spcPct val="90000"/>
              </a:lnSpc>
            </a:pPr>
            <a:r>
              <a:rPr lang="en-US" dirty="0"/>
              <a:t>Departments of Psychiatry &amp; Pediatrics</a:t>
            </a:r>
          </a:p>
          <a:p>
            <a:pPr>
              <a:lnSpc>
                <a:spcPct val="90000"/>
              </a:lnSpc>
            </a:pPr>
            <a:r>
              <a:rPr lang="en-US" dirty="0"/>
              <a:t>Psychological Services</a:t>
            </a:r>
          </a:p>
        </p:txBody>
      </p:sp>
      <p:pic>
        <p:nvPicPr>
          <p:cNvPr id="5" name="Picture 4">
            <a:extLst>
              <a:ext uri="{FF2B5EF4-FFF2-40B4-BE49-F238E27FC236}">
                <a16:creationId xmlns:a16="http://schemas.microsoft.com/office/drawing/2014/main" id="{2CF897FA-644E-9B4B-B247-C309F951EB4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b="-1"/>
          <a:stretch/>
        </p:blipFill>
        <p:spPr>
          <a:xfrm>
            <a:off x="4654296" y="10"/>
            <a:ext cx="7537703" cy="6857990"/>
          </a:xfrm>
          <a:prstGeom prst="rect">
            <a:avLst/>
          </a:prstGeom>
        </p:spPr>
      </p:pic>
      <p:sp>
        <p:nvSpPr>
          <p:cNvPr id="6" name="TextBox 5">
            <a:extLst>
              <a:ext uri="{FF2B5EF4-FFF2-40B4-BE49-F238E27FC236}">
                <a16:creationId xmlns:a16="http://schemas.microsoft.com/office/drawing/2014/main" id="{AAFF34F6-6DC4-734D-972B-E5FCCC498080}"/>
              </a:ext>
            </a:extLst>
          </p:cNvPr>
          <p:cNvSpPr txBox="1"/>
          <p:nvPr/>
        </p:nvSpPr>
        <p:spPr>
          <a:xfrm>
            <a:off x="10086972" y="6488658"/>
            <a:ext cx="2143125" cy="369332"/>
          </a:xfrm>
          <a:prstGeom prst="rect">
            <a:avLst/>
          </a:prstGeom>
          <a:noFill/>
        </p:spPr>
        <p:txBody>
          <a:bodyPr wrap="square" rtlCol="0">
            <a:spAutoFit/>
          </a:bodyPr>
          <a:lstStyle/>
          <a:p>
            <a:pPr algn="r"/>
            <a:r>
              <a:rPr lang="en-US" i="1" dirty="0"/>
              <a:t>Nicolas Castell</a:t>
            </a:r>
          </a:p>
        </p:txBody>
      </p:sp>
    </p:spTree>
    <p:extLst>
      <p:ext uri="{BB962C8B-B14F-4D97-AF65-F5344CB8AC3E}">
        <p14:creationId xmlns:p14="http://schemas.microsoft.com/office/powerpoint/2010/main" val="1654719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D9B1A-3139-C545-9DD5-E44EBBCDC482}"/>
              </a:ext>
            </a:extLst>
          </p:cNvPr>
          <p:cNvSpPr>
            <a:spLocks noGrp="1"/>
          </p:cNvSpPr>
          <p:nvPr>
            <p:ph type="title"/>
          </p:nvPr>
        </p:nvSpPr>
        <p:spPr/>
        <p:txBody>
          <a:bodyPr/>
          <a:lstStyle/>
          <a:p>
            <a:r>
              <a:rPr lang="en-US" dirty="0"/>
              <a:t>coordinate</a:t>
            </a:r>
          </a:p>
        </p:txBody>
      </p:sp>
      <p:pic>
        <p:nvPicPr>
          <p:cNvPr id="4" name="Picture 3">
            <a:extLst>
              <a:ext uri="{FF2B5EF4-FFF2-40B4-BE49-F238E27FC236}">
                <a16:creationId xmlns:a16="http://schemas.microsoft.com/office/drawing/2014/main" id="{0671EF03-9666-8B4C-9D5E-B7A00CB64D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4051" y="2874153"/>
            <a:ext cx="9478866" cy="2994014"/>
          </a:xfrm>
          <a:prstGeom prst="rect">
            <a:avLst/>
          </a:prstGeom>
        </p:spPr>
      </p:pic>
      <p:sp>
        <p:nvSpPr>
          <p:cNvPr id="5" name="TextBox 4">
            <a:extLst>
              <a:ext uri="{FF2B5EF4-FFF2-40B4-BE49-F238E27FC236}">
                <a16:creationId xmlns:a16="http://schemas.microsoft.com/office/drawing/2014/main" id="{2969FBC2-14FD-CF47-AE1F-A3118E463D2D}"/>
              </a:ext>
            </a:extLst>
          </p:cNvPr>
          <p:cNvSpPr txBox="1"/>
          <p:nvPr/>
        </p:nvSpPr>
        <p:spPr>
          <a:xfrm>
            <a:off x="3629030" y="6509047"/>
            <a:ext cx="8458200" cy="369332"/>
          </a:xfrm>
          <a:prstGeom prst="rect">
            <a:avLst/>
          </a:prstGeom>
          <a:noFill/>
        </p:spPr>
        <p:txBody>
          <a:bodyPr wrap="square" rtlCol="0">
            <a:spAutoFit/>
          </a:bodyPr>
          <a:lstStyle/>
          <a:p>
            <a:pPr algn="r"/>
            <a:r>
              <a:rPr lang="en-US" dirty="0"/>
              <a:t>Slides/images used with permission from Patricia Watson, PhD; National Center for PTSD</a:t>
            </a:r>
          </a:p>
        </p:txBody>
      </p:sp>
    </p:spTree>
    <p:extLst>
      <p:ext uri="{BB962C8B-B14F-4D97-AF65-F5344CB8AC3E}">
        <p14:creationId xmlns:p14="http://schemas.microsoft.com/office/powerpoint/2010/main" val="1455450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34B53BE1-D2E2-4E46-987E-211A9D500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6A081B-AB53-5E49-93A0-E7F9A5251211}"/>
              </a:ext>
            </a:extLst>
          </p:cNvPr>
          <p:cNvSpPr>
            <a:spLocks noGrp="1"/>
          </p:cNvSpPr>
          <p:nvPr>
            <p:ph type="title"/>
          </p:nvPr>
        </p:nvSpPr>
        <p:spPr>
          <a:xfrm>
            <a:off x="640080" y="2530227"/>
            <a:ext cx="3401568" cy="1495794"/>
          </a:xfrm>
          <a:noFill/>
          <a:ln>
            <a:solidFill>
              <a:srgbClr val="FFFFFF"/>
            </a:solidFill>
          </a:ln>
        </p:spPr>
        <p:txBody>
          <a:bodyPr>
            <a:normAutofit/>
          </a:bodyPr>
          <a:lstStyle/>
          <a:p>
            <a:r>
              <a:rPr lang="en-US" dirty="0">
                <a:solidFill>
                  <a:srgbClr val="FFFFFF"/>
                </a:solidFill>
              </a:rPr>
              <a:t>coordinate</a:t>
            </a:r>
          </a:p>
        </p:txBody>
      </p:sp>
      <p:sp useBgFill="1">
        <p:nvSpPr>
          <p:cNvPr id="15" name="Rectangle 11">
            <a:extLst>
              <a:ext uri="{FF2B5EF4-FFF2-40B4-BE49-F238E27FC236}">
                <a16:creationId xmlns:a16="http://schemas.microsoft.com/office/drawing/2014/main" id="{FFB9713E-9F53-4A50-BDAA-CEB2A263B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Content Placeholder 2">
            <a:extLst>
              <a:ext uri="{FF2B5EF4-FFF2-40B4-BE49-F238E27FC236}">
                <a16:creationId xmlns:a16="http://schemas.microsoft.com/office/drawing/2014/main" id="{4BC192B4-F7FB-42AB-8978-E66E1AD54DC9}"/>
              </a:ext>
            </a:extLst>
          </p:cNvPr>
          <p:cNvGraphicFramePr>
            <a:graphicFrameLocks noGrp="1"/>
          </p:cNvGraphicFramePr>
          <p:nvPr>
            <p:ph idx="1"/>
            <p:extLst>
              <p:ext uri="{D42A27DB-BD31-4B8C-83A1-F6EECF244321}">
                <p14:modId xmlns:p14="http://schemas.microsoft.com/office/powerpoint/2010/main" val="1402493981"/>
              </p:ext>
            </p:extLst>
          </p:nvPr>
        </p:nvGraphicFramePr>
        <p:xfrm>
          <a:off x="4996542" y="342900"/>
          <a:ext cx="6841671" cy="57966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918D2CEB-257E-C84E-8637-402E21817B19}"/>
              </a:ext>
            </a:extLst>
          </p:cNvPr>
          <p:cNvSpPr txBox="1"/>
          <p:nvPr/>
        </p:nvSpPr>
        <p:spPr>
          <a:xfrm>
            <a:off x="1232561" y="4358390"/>
            <a:ext cx="2196439" cy="830997"/>
          </a:xfrm>
          <a:prstGeom prst="rect">
            <a:avLst/>
          </a:prstGeom>
          <a:noFill/>
          <a:ln>
            <a:solidFill>
              <a:schemeClr val="tx1"/>
            </a:solidFill>
          </a:ln>
        </p:spPr>
        <p:txBody>
          <a:bodyPr wrap="square" rtlCol="0">
            <a:spAutoFit/>
          </a:bodyPr>
          <a:lstStyle/>
          <a:p>
            <a:pPr algn="ctr"/>
            <a:r>
              <a:rPr lang="en-US" sz="2400" dirty="0"/>
              <a:t>Specifics at UNC</a:t>
            </a:r>
          </a:p>
        </p:txBody>
      </p:sp>
    </p:spTree>
    <p:extLst>
      <p:ext uri="{BB962C8B-B14F-4D97-AF65-F5344CB8AC3E}">
        <p14:creationId xmlns:p14="http://schemas.microsoft.com/office/powerpoint/2010/main" val="329869218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35D0E-78DE-AC4D-AFFB-9ECE7F7F51AB}"/>
              </a:ext>
            </a:extLst>
          </p:cNvPr>
          <p:cNvSpPr>
            <a:spLocks noGrp="1"/>
          </p:cNvSpPr>
          <p:nvPr>
            <p:ph type="title"/>
          </p:nvPr>
        </p:nvSpPr>
        <p:spPr/>
        <p:txBody>
          <a:bodyPr/>
          <a:lstStyle/>
          <a:p>
            <a:r>
              <a:rPr lang="en-US" dirty="0"/>
              <a:t>cover</a:t>
            </a:r>
          </a:p>
        </p:txBody>
      </p:sp>
      <p:pic>
        <p:nvPicPr>
          <p:cNvPr id="4" name="Picture 3">
            <a:extLst>
              <a:ext uri="{FF2B5EF4-FFF2-40B4-BE49-F238E27FC236}">
                <a16:creationId xmlns:a16="http://schemas.microsoft.com/office/drawing/2014/main" id="{918BB3C1-5F4E-4344-AC2B-CE5F70B7D7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3642" y="2677884"/>
            <a:ext cx="10748865" cy="3429000"/>
          </a:xfrm>
          <a:prstGeom prst="rect">
            <a:avLst/>
          </a:prstGeom>
        </p:spPr>
      </p:pic>
      <p:sp>
        <p:nvSpPr>
          <p:cNvPr id="5" name="TextBox 4">
            <a:extLst>
              <a:ext uri="{FF2B5EF4-FFF2-40B4-BE49-F238E27FC236}">
                <a16:creationId xmlns:a16="http://schemas.microsoft.com/office/drawing/2014/main" id="{0160CE02-4AEB-6049-9F2A-8872487F21A2}"/>
              </a:ext>
            </a:extLst>
          </p:cNvPr>
          <p:cNvSpPr txBox="1"/>
          <p:nvPr/>
        </p:nvSpPr>
        <p:spPr>
          <a:xfrm>
            <a:off x="3629030" y="6494057"/>
            <a:ext cx="8458200" cy="369332"/>
          </a:xfrm>
          <a:prstGeom prst="rect">
            <a:avLst/>
          </a:prstGeom>
          <a:noFill/>
        </p:spPr>
        <p:txBody>
          <a:bodyPr wrap="square" rtlCol="0">
            <a:spAutoFit/>
          </a:bodyPr>
          <a:lstStyle/>
          <a:p>
            <a:pPr algn="r"/>
            <a:r>
              <a:rPr lang="en-US" dirty="0"/>
              <a:t>Slides/images used with permission from Patricia Watson, PhD; National Center for PTSD</a:t>
            </a:r>
          </a:p>
        </p:txBody>
      </p:sp>
    </p:spTree>
    <p:extLst>
      <p:ext uri="{BB962C8B-B14F-4D97-AF65-F5344CB8AC3E}">
        <p14:creationId xmlns:p14="http://schemas.microsoft.com/office/powerpoint/2010/main" val="2272329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4B53BE1-D2E2-4E46-987E-211A9D500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9E7695-4D54-7849-8BBD-1106F17E0060}"/>
              </a:ext>
            </a:extLst>
          </p:cNvPr>
          <p:cNvSpPr>
            <a:spLocks noGrp="1"/>
          </p:cNvSpPr>
          <p:nvPr>
            <p:ph type="title"/>
          </p:nvPr>
        </p:nvSpPr>
        <p:spPr>
          <a:xfrm>
            <a:off x="640080" y="2530227"/>
            <a:ext cx="3401568" cy="1495794"/>
          </a:xfrm>
          <a:noFill/>
          <a:ln>
            <a:solidFill>
              <a:srgbClr val="FFFFFF"/>
            </a:solidFill>
          </a:ln>
        </p:spPr>
        <p:txBody>
          <a:bodyPr>
            <a:normAutofit/>
          </a:bodyPr>
          <a:lstStyle/>
          <a:p>
            <a:r>
              <a:rPr lang="en-US">
                <a:solidFill>
                  <a:srgbClr val="FFFFFF"/>
                </a:solidFill>
              </a:rPr>
              <a:t>cover</a:t>
            </a:r>
          </a:p>
        </p:txBody>
      </p:sp>
      <p:sp useBgFill="1">
        <p:nvSpPr>
          <p:cNvPr id="12" name="Rectangle 11">
            <a:extLst>
              <a:ext uri="{FF2B5EF4-FFF2-40B4-BE49-F238E27FC236}">
                <a16:creationId xmlns:a16="http://schemas.microsoft.com/office/drawing/2014/main" id="{FFB9713E-9F53-4A50-BDAA-CEB2A263B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52B7E4E-CB5E-492E-A615-EE92A4A0D4E8}"/>
              </a:ext>
            </a:extLst>
          </p:cNvPr>
          <p:cNvGraphicFramePr>
            <a:graphicFrameLocks noGrp="1"/>
          </p:cNvGraphicFramePr>
          <p:nvPr>
            <p:ph idx="1"/>
            <p:extLst>
              <p:ext uri="{D42A27DB-BD31-4B8C-83A1-F6EECF244321}">
                <p14:modId xmlns:p14="http://schemas.microsoft.com/office/powerpoint/2010/main" val="185852834"/>
              </p:ext>
            </p:extLst>
          </p:nvPr>
        </p:nvGraphicFramePr>
        <p:xfrm>
          <a:off x="5043639" y="149902"/>
          <a:ext cx="6903522" cy="6373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ED79C767-3328-044A-835B-3B4C2A9943B4}"/>
              </a:ext>
            </a:extLst>
          </p:cNvPr>
          <p:cNvSpPr txBox="1"/>
          <p:nvPr/>
        </p:nvSpPr>
        <p:spPr>
          <a:xfrm>
            <a:off x="1232561" y="4358390"/>
            <a:ext cx="2196439" cy="830997"/>
          </a:xfrm>
          <a:prstGeom prst="rect">
            <a:avLst/>
          </a:prstGeom>
          <a:noFill/>
          <a:ln>
            <a:solidFill>
              <a:schemeClr val="tx1"/>
            </a:solidFill>
          </a:ln>
        </p:spPr>
        <p:txBody>
          <a:bodyPr wrap="square" rtlCol="0">
            <a:spAutoFit/>
          </a:bodyPr>
          <a:lstStyle/>
          <a:p>
            <a:pPr algn="ctr"/>
            <a:r>
              <a:rPr lang="en-US" sz="2400" dirty="0"/>
              <a:t>Examples from UNC trainings</a:t>
            </a:r>
          </a:p>
        </p:txBody>
      </p:sp>
      <p:pic>
        <p:nvPicPr>
          <p:cNvPr id="7" name="Content Placeholder 7">
            <a:extLst>
              <a:ext uri="{FF2B5EF4-FFF2-40B4-BE49-F238E27FC236}">
                <a16:creationId xmlns:a16="http://schemas.microsoft.com/office/drawing/2014/main" id="{212041C3-25FB-CA49-A438-01B262595AC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6776" y="386237"/>
            <a:ext cx="2644702" cy="1811621"/>
          </a:xfrm>
          <a:prstGeom prst="rect">
            <a:avLst/>
          </a:prstGeom>
        </p:spPr>
      </p:pic>
    </p:spTree>
    <p:extLst>
      <p:ext uri="{BB962C8B-B14F-4D97-AF65-F5344CB8AC3E}">
        <p14:creationId xmlns:p14="http://schemas.microsoft.com/office/powerpoint/2010/main" val="124908158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B4DF0-B18F-374D-8AF1-39F8B2828014}"/>
              </a:ext>
            </a:extLst>
          </p:cNvPr>
          <p:cNvSpPr>
            <a:spLocks noGrp="1"/>
          </p:cNvSpPr>
          <p:nvPr>
            <p:ph type="title"/>
          </p:nvPr>
        </p:nvSpPr>
        <p:spPr/>
        <p:txBody>
          <a:bodyPr/>
          <a:lstStyle/>
          <a:p>
            <a:r>
              <a:rPr lang="en-US" dirty="0"/>
              <a:t>calm</a:t>
            </a:r>
          </a:p>
        </p:txBody>
      </p:sp>
      <p:pic>
        <p:nvPicPr>
          <p:cNvPr id="4" name="Picture 3">
            <a:extLst>
              <a:ext uri="{FF2B5EF4-FFF2-40B4-BE49-F238E27FC236}">
                <a16:creationId xmlns:a16="http://schemas.microsoft.com/office/drawing/2014/main" id="{6844AABA-4543-FC4F-A7A6-CCE475CBEE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008" y="2465976"/>
            <a:ext cx="10684609" cy="3542938"/>
          </a:xfrm>
          <a:prstGeom prst="rect">
            <a:avLst/>
          </a:prstGeom>
        </p:spPr>
      </p:pic>
      <p:sp>
        <p:nvSpPr>
          <p:cNvPr id="5" name="TextBox 4">
            <a:extLst>
              <a:ext uri="{FF2B5EF4-FFF2-40B4-BE49-F238E27FC236}">
                <a16:creationId xmlns:a16="http://schemas.microsoft.com/office/drawing/2014/main" id="{9F879D83-AAE6-D74A-8766-2C27D93FA9C5}"/>
              </a:ext>
            </a:extLst>
          </p:cNvPr>
          <p:cNvSpPr txBox="1"/>
          <p:nvPr/>
        </p:nvSpPr>
        <p:spPr>
          <a:xfrm>
            <a:off x="3629030" y="6494057"/>
            <a:ext cx="8458200" cy="369332"/>
          </a:xfrm>
          <a:prstGeom prst="rect">
            <a:avLst/>
          </a:prstGeom>
          <a:noFill/>
        </p:spPr>
        <p:txBody>
          <a:bodyPr wrap="square" rtlCol="0">
            <a:spAutoFit/>
          </a:bodyPr>
          <a:lstStyle/>
          <a:p>
            <a:pPr algn="r"/>
            <a:r>
              <a:rPr lang="en-US" dirty="0"/>
              <a:t>Slides/images used with permission from Patricia Watson, PhD; National Center for PTSD</a:t>
            </a:r>
          </a:p>
        </p:txBody>
      </p:sp>
    </p:spTree>
    <p:extLst>
      <p:ext uri="{BB962C8B-B14F-4D97-AF65-F5344CB8AC3E}">
        <p14:creationId xmlns:p14="http://schemas.microsoft.com/office/powerpoint/2010/main" val="3447961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4B53BE1-D2E2-4E46-987E-211A9D500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DFF427-E6FD-6342-BE3F-0FC54AFFEDA8}"/>
              </a:ext>
            </a:extLst>
          </p:cNvPr>
          <p:cNvSpPr>
            <a:spLocks noGrp="1"/>
          </p:cNvSpPr>
          <p:nvPr>
            <p:ph type="title"/>
          </p:nvPr>
        </p:nvSpPr>
        <p:spPr>
          <a:xfrm>
            <a:off x="640080" y="2530227"/>
            <a:ext cx="3401568" cy="1495794"/>
          </a:xfrm>
          <a:noFill/>
          <a:ln>
            <a:solidFill>
              <a:srgbClr val="FFFFFF"/>
            </a:solidFill>
          </a:ln>
        </p:spPr>
        <p:txBody>
          <a:bodyPr>
            <a:normAutofit/>
          </a:bodyPr>
          <a:lstStyle/>
          <a:p>
            <a:r>
              <a:rPr lang="en-US">
                <a:solidFill>
                  <a:srgbClr val="FFFFFF"/>
                </a:solidFill>
              </a:rPr>
              <a:t>calm</a:t>
            </a:r>
          </a:p>
        </p:txBody>
      </p:sp>
      <p:sp useBgFill="1">
        <p:nvSpPr>
          <p:cNvPr id="12" name="Rectangle 11">
            <a:extLst>
              <a:ext uri="{FF2B5EF4-FFF2-40B4-BE49-F238E27FC236}">
                <a16:creationId xmlns:a16="http://schemas.microsoft.com/office/drawing/2014/main" id="{FFB9713E-9F53-4A50-BDAA-CEB2A263B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5405833E-51CD-49FB-B1D2-BD62C6C8D9FA}"/>
              </a:ext>
            </a:extLst>
          </p:cNvPr>
          <p:cNvGraphicFramePr>
            <a:graphicFrameLocks noGrp="1"/>
          </p:cNvGraphicFramePr>
          <p:nvPr>
            <p:ph idx="1"/>
            <p:extLst>
              <p:ext uri="{D42A27DB-BD31-4B8C-83A1-F6EECF244321}">
                <p14:modId xmlns:p14="http://schemas.microsoft.com/office/powerpoint/2010/main" val="3134224253"/>
              </p:ext>
            </p:extLst>
          </p:nvPr>
        </p:nvGraphicFramePr>
        <p:xfrm>
          <a:off x="5066675" y="374754"/>
          <a:ext cx="6775553" cy="62508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9BD2B807-F6FB-1B4A-BDE4-6E5D27263F59}"/>
              </a:ext>
            </a:extLst>
          </p:cNvPr>
          <p:cNvSpPr txBox="1"/>
          <p:nvPr/>
        </p:nvSpPr>
        <p:spPr>
          <a:xfrm>
            <a:off x="1232561" y="4358390"/>
            <a:ext cx="2196439" cy="830997"/>
          </a:xfrm>
          <a:prstGeom prst="rect">
            <a:avLst/>
          </a:prstGeom>
          <a:noFill/>
          <a:ln>
            <a:solidFill>
              <a:schemeClr val="tx1"/>
            </a:solidFill>
          </a:ln>
        </p:spPr>
        <p:txBody>
          <a:bodyPr wrap="square" rtlCol="0">
            <a:spAutoFit/>
          </a:bodyPr>
          <a:lstStyle/>
          <a:p>
            <a:pPr algn="ctr"/>
            <a:r>
              <a:rPr lang="en-US" sz="2400" dirty="0"/>
              <a:t>Specifics at UNC</a:t>
            </a:r>
          </a:p>
        </p:txBody>
      </p:sp>
      <p:pic>
        <p:nvPicPr>
          <p:cNvPr id="7" name="Content Placeholder 7">
            <a:extLst>
              <a:ext uri="{FF2B5EF4-FFF2-40B4-BE49-F238E27FC236}">
                <a16:creationId xmlns:a16="http://schemas.microsoft.com/office/drawing/2014/main" id="{818C1097-9CC7-F64D-A7A3-9EE13B79A04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6776" y="386237"/>
            <a:ext cx="2644702" cy="1811621"/>
          </a:xfrm>
          <a:prstGeom prst="rect">
            <a:avLst/>
          </a:prstGeom>
        </p:spPr>
      </p:pic>
    </p:spTree>
    <p:extLst>
      <p:ext uri="{BB962C8B-B14F-4D97-AF65-F5344CB8AC3E}">
        <p14:creationId xmlns:p14="http://schemas.microsoft.com/office/powerpoint/2010/main" val="194420872"/>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5859C-672E-C044-86EE-D599F70541FD}"/>
              </a:ext>
            </a:extLst>
          </p:cNvPr>
          <p:cNvSpPr>
            <a:spLocks noGrp="1"/>
          </p:cNvSpPr>
          <p:nvPr>
            <p:ph type="title"/>
          </p:nvPr>
        </p:nvSpPr>
        <p:spPr/>
        <p:txBody>
          <a:bodyPr/>
          <a:lstStyle/>
          <a:p>
            <a:r>
              <a:rPr lang="en-US" dirty="0"/>
              <a:t>connect</a:t>
            </a:r>
          </a:p>
        </p:txBody>
      </p:sp>
      <p:pic>
        <p:nvPicPr>
          <p:cNvPr id="4" name="Picture 3">
            <a:extLst>
              <a:ext uri="{FF2B5EF4-FFF2-40B4-BE49-F238E27FC236}">
                <a16:creationId xmlns:a16="http://schemas.microsoft.com/office/drawing/2014/main" id="{BDA3532C-B814-F94A-8513-87F840F524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79550" y="2609456"/>
            <a:ext cx="9232900" cy="3479800"/>
          </a:xfrm>
          <a:prstGeom prst="rect">
            <a:avLst/>
          </a:prstGeom>
        </p:spPr>
      </p:pic>
      <p:sp>
        <p:nvSpPr>
          <p:cNvPr id="5" name="TextBox 4">
            <a:extLst>
              <a:ext uri="{FF2B5EF4-FFF2-40B4-BE49-F238E27FC236}">
                <a16:creationId xmlns:a16="http://schemas.microsoft.com/office/drawing/2014/main" id="{879DF98D-FE71-8646-AC4C-5680BDCCB25F}"/>
              </a:ext>
            </a:extLst>
          </p:cNvPr>
          <p:cNvSpPr txBox="1"/>
          <p:nvPr/>
        </p:nvSpPr>
        <p:spPr>
          <a:xfrm>
            <a:off x="3629030" y="6494057"/>
            <a:ext cx="8458200" cy="369332"/>
          </a:xfrm>
          <a:prstGeom prst="rect">
            <a:avLst/>
          </a:prstGeom>
          <a:noFill/>
        </p:spPr>
        <p:txBody>
          <a:bodyPr wrap="square" rtlCol="0">
            <a:spAutoFit/>
          </a:bodyPr>
          <a:lstStyle/>
          <a:p>
            <a:pPr algn="r"/>
            <a:r>
              <a:rPr lang="en-US" dirty="0"/>
              <a:t>Slides/images used with permission from Patricia Watson, PhD; National Center for PTSD</a:t>
            </a:r>
          </a:p>
        </p:txBody>
      </p:sp>
    </p:spTree>
    <p:extLst>
      <p:ext uri="{BB962C8B-B14F-4D97-AF65-F5344CB8AC3E}">
        <p14:creationId xmlns:p14="http://schemas.microsoft.com/office/powerpoint/2010/main" val="15168959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4B53BE1-D2E2-4E46-987E-211A9D500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BAEFDF-A143-A04B-A780-54DC1726E452}"/>
              </a:ext>
            </a:extLst>
          </p:cNvPr>
          <p:cNvSpPr>
            <a:spLocks noGrp="1"/>
          </p:cNvSpPr>
          <p:nvPr>
            <p:ph type="title"/>
          </p:nvPr>
        </p:nvSpPr>
        <p:spPr>
          <a:xfrm>
            <a:off x="640080" y="2530227"/>
            <a:ext cx="3401568" cy="1495794"/>
          </a:xfrm>
          <a:noFill/>
          <a:ln>
            <a:solidFill>
              <a:srgbClr val="FFFFFF"/>
            </a:solidFill>
          </a:ln>
        </p:spPr>
        <p:txBody>
          <a:bodyPr>
            <a:normAutofit/>
          </a:bodyPr>
          <a:lstStyle/>
          <a:p>
            <a:r>
              <a:rPr lang="en-US">
                <a:solidFill>
                  <a:srgbClr val="FFFFFF"/>
                </a:solidFill>
              </a:rPr>
              <a:t>connect</a:t>
            </a:r>
          </a:p>
        </p:txBody>
      </p:sp>
      <p:sp useBgFill="1">
        <p:nvSpPr>
          <p:cNvPr id="12" name="Rectangle 11">
            <a:extLst>
              <a:ext uri="{FF2B5EF4-FFF2-40B4-BE49-F238E27FC236}">
                <a16:creationId xmlns:a16="http://schemas.microsoft.com/office/drawing/2014/main" id="{FFB9713E-9F53-4A50-BDAA-CEB2A263B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F0D1ECC-8ED6-4943-BA80-11B8EEE2E36F}"/>
              </a:ext>
            </a:extLst>
          </p:cNvPr>
          <p:cNvGraphicFramePr>
            <a:graphicFrameLocks noGrp="1"/>
          </p:cNvGraphicFramePr>
          <p:nvPr>
            <p:ph idx="1"/>
            <p:extLst>
              <p:ext uri="{D42A27DB-BD31-4B8C-83A1-F6EECF244321}">
                <p14:modId xmlns:p14="http://schemas.microsoft.com/office/powerpoint/2010/main" val="3124869010"/>
              </p:ext>
            </p:extLst>
          </p:nvPr>
        </p:nvGraphicFramePr>
        <p:xfrm>
          <a:off x="4947558" y="310243"/>
          <a:ext cx="6988628" cy="6188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37E74378-36B5-374C-BD91-1DE4759C911C}"/>
              </a:ext>
            </a:extLst>
          </p:cNvPr>
          <p:cNvSpPr txBox="1"/>
          <p:nvPr/>
        </p:nvSpPr>
        <p:spPr>
          <a:xfrm>
            <a:off x="1232561" y="4358390"/>
            <a:ext cx="2196439" cy="830997"/>
          </a:xfrm>
          <a:prstGeom prst="rect">
            <a:avLst/>
          </a:prstGeom>
          <a:noFill/>
          <a:ln>
            <a:solidFill>
              <a:schemeClr val="tx1"/>
            </a:solidFill>
          </a:ln>
        </p:spPr>
        <p:txBody>
          <a:bodyPr wrap="square" rtlCol="0">
            <a:spAutoFit/>
          </a:bodyPr>
          <a:lstStyle/>
          <a:p>
            <a:pPr algn="ctr"/>
            <a:r>
              <a:rPr lang="en-US" sz="2400" dirty="0"/>
              <a:t>Examples from UNC trainings</a:t>
            </a:r>
          </a:p>
        </p:txBody>
      </p:sp>
      <p:pic>
        <p:nvPicPr>
          <p:cNvPr id="7" name="Content Placeholder 7">
            <a:extLst>
              <a:ext uri="{FF2B5EF4-FFF2-40B4-BE49-F238E27FC236}">
                <a16:creationId xmlns:a16="http://schemas.microsoft.com/office/drawing/2014/main" id="{3D62923B-AB39-D642-B16B-DBF2BDA29A4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6776" y="386237"/>
            <a:ext cx="2644702" cy="1811621"/>
          </a:xfrm>
          <a:prstGeom prst="rect">
            <a:avLst/>
          </a:prstGeom>
        </p:spPr>
      </p:pic>
    </p:spTree>
    <p:extLst>
      <p:ext uri="{BB962C8B-B14F-4D97-AF65-F5344CB8AC3E}">
        <p14:creationId xmlns:p14="http://schemas.microsoft.com/office/powerpoint/2010/main" val="161261024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FD01A-13C6-9E44-A063-BA762A1760B4}"/>
              </a:ext>
            </a:extLst>
          </p:cNvPr>
          <p:cNvSpPr>
            <a:spLocks noGrp="1"/>
          </p:cNvSpPr>
          <p:nvPr>
            <p:ph type="title"/>
          </p:nvPr>
        </p:nvSpPr>
        <p:spPr>
          <a:xfrm>
            <a:off x="2231136" y="425048"/>
            <a:ext cx="7729728" cy="1188720"/>
          </a:xfrm>
        </p:spPr>
        <p:txBody>
          <a:bodyPr/>
          <a:lstStyle/>
          <a:p>
            <a:r>
              <a:rPr lang="en-US" dirty="0"/>
              <a:t>competence</a:t>
            </a:r>
          </a:p>
        </p:txBody>
      </p:sp>
      <p:pic>
        <p:nvPicPr>
          <p:cNvPr id="4" name="Picture 3">
            <a:extLst>
              <a:ext uri="{FF2B5EF4-FFF2-40B4-BE49-F238E27FC236}">
                <a16:creationId xmlns:a16="http://schemas.microsoft.com/office/drawing/2014/main" id="{BEA0FB94-0DFA-9D42-BA10-A83BE3BB57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1600" y="2015648"/>
            <a:ext cx="9448800" cy="4114800"/>
          </a:xfrm>
          <a:prstGeom prst="rect">
            <a:avLst/>
          </a:prstGeom>
        </p:spPr>
      </p:pic>
      <p:sp>
        <p:nvSpPr>
          <p:cNvPr id="5" name="TextBox 4">
            <a:extLst>
              <a:ext uri="{FF2B5EF4-FFF2-40B4-BE49-F238E27FC236}">
                <a16:creationId xmlns:a16="http://schemas.microsoft.com/office/drawing/2014/main" id="{4A65643B-85E9-F54F-B19F-4C6E5AB2C01C}"/>
              </a:ext>
            </a:extLst>
          </p:cNvPr>
          <p:cNvSpPr txBox="1"/>
          <p:nvPr/>
        </p:nvSpPr>
        <p:spPr>
          <a:xfrm>
            <a:off x="3629030" y="6494057"/>
            <a:ext cx="8458200" cy="369332"/>
          </a:xfrm>
          <a:prstGeom prst="rect">
            <a:avLst/>
          </a:prstGeom>
          <a:noFill/>
        </p:spPr>
        <p:txBody>
          <a:bodyPr wrap="square" rtlCol="0">
            <a:spAutoFit/>
          </a:bodyPr>
          <a:lstStyle/>
          <a:p>
            <a:pPr algn="r"/>
            <a:r>
              <a:rPr lang="en-US" dirty="0"/>
              <a:t>Slides/images used with permission from Patricia Watson, PhD; National Center for PTSD</a:t>
            </a:r>
          </a:p>
        </p:txBody>
      </p:sp>
    </p:spTree>
    <p:extLst>
      <p:ext uri="{BB962C8B-B14F-4D97-AF65-F5344CB8AC3E}">
        <p14:creationId xmlns:p14="http://schemas.microsoft.com/office/powerpoint/2010/main" val="3823041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4B53BE1-D2E2-4E46-987E-211A9D500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E94DF9-E6DF-2045-9472-2C8B7D521855}"/>
              </a:ext>
            </a:extLst>
          </p:cNvPr>
          <p:cNvSpPr>
            <a:spLocks noGrp="1"/>
          </p:cNvSpPr>
          <p:nvPr>
            <p:ph type="title"/>
          </p:nvPr>
        </p:nvSpPr>
        <p:spPr>
          <a:xfrm>
            <a:off x="640080" y="2530227"/>
            <a:ext cx="3401568" cy="1495794"/>
          </a:xfrm>
          <a:noFill/>
          <a:ln>
            <a:solidFill>
              <a:srgbClr val="FFFFFF"/>
            </a:solidFill>
          </a:ln>
        </p:spPr>
        <p:txBody>
          <a:bodyPr>
            <a:normAutofit/>
          </a:bodyPr>
          <a:lstStyle/>
          <a:p>
            <a:r>
              <a:rPr lang="en-US">
                <a:solidFill>
                  <a:srgbClr val="FFFFFF"/>
                </a:solidFill>
              </a:rPr>
              <a:t>competence</a:t>
            </a:r>
          </a:p>
        </p:txBody>
      </p:sp>
      <p:sp useBgFill="1">
        <p:nvSpPr>
          <p:cNvPr id="12" name="Rectangle 11">
            <a:extLst>
              <a:ext uri="{FF2B5EF4-FFF2-40B4-BE49-F238E27FC236}">
                <a16:creationId xmlns:a16="http://schemas.microsoft.com/office/drawing/2014/main" id="{FFB9713E-9F53-4A50-BDAA-CEB2A263B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AA52136F-87F1-4341-A0C9-6FE62F0110EE}"/>
              </a:ext>
            </a:extLst>
          </p:cNvPr>
          <p:cNvGraphicFramePr>
            <a:graphicFrameLocks noGrp="1"/>
          </p:cNvGraphicFramePr>
          <p:nvPr>
            <p:ph idx="1"/>
            <p:extLst>
              <p:ext uri="{D42A27DB-BD31-4B8C-83A1-F6EECF244321}">
                <p14:modId xmlns:p14="http://schemas.microsoft.com/office/powerpoint/2010/main" val="2792055883"/>
              </p:ext>
            </p:extLst>
          </p:nvPr>
        </p:nvGraphicFramePr>
        <p:xfrm>
          <a:off x="4856432" y="119388"/>
          <a:ext cx="7192982" cy="6498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BB089382-2687-A542-8150-068CD9740C01}"/>
              </a:ext>
            </a:extLst>
          </p:cNvPr>
          <p:cNvSpPr txBox="1"/>
          <p:nvPr/>
        </p:nvSpPr>
        <p:spPr>
          <a:xfrm>
            <a:off x="1232561" y="4358390"/>
            <a:ext cx="2196439" cy="830997"/>
          </a:xfrm>
          <a:prstGeom prst="rect">
            <a:avLst/>
          </a:prstGeom>
          <a:noFill/>
          <a:ln>
            <a:solidFill>
              <a:schemeClr val="tx1"/>
            </a:solidFill>
          </a:ln>
        </p:spPr>
        <p:txBody>
          <a:bodyPr wrap="square" rtlCol="0">
            <a:spAutoFit/>
          </a:bodyPr>
          <a:lstStyle/>
          <a:p>
            <a:pPr algn="ctr"/>
            <a:r>
              <a:rPr lang="en-US" sz="2400" dirty="0"/>
              <a:t>Examples from UNC trainings</a:t>
            </a:r>
          </a:p>
        </p:txBody>
      </p:sp>
      <p:pic>
        <p:nvPicPr>
          <p:cNvPr id="7" name="Content Placeholder 7">
            <a:extLst>
              <a:ext uri="{FF2B5EF4-FFF2-40B4-BE49-F238E27FC236}">
                <a16:creationId xmlns:a16="http://schemas.microsoft.com/office/drawing/2014/main" id="{D9FA07F5-C09D-2940-9B92-078E87560E9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6776" y="386237"/>
            <a:ext cx="2644702" cy="1811621"/>
          </a:xfrm>
          <a:prstGeom prst="rect">
            <a:avLst/>
          </a:prstGeom>
        </p:spPr>
      </p:pic>
    </p:spTree>
    <p:extLst>
      <p:ext uri="{BB962C8B-B14F-4D97-AF65-F5344CB8AC3E}">
        <p14:creationId xmlns:p14="http://schemas.microsoft.com/office/powerpoint/2010/main" val="159741438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44D30C-DCB3-344C-AA34-7A7B44B869E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9308" t="52692" r="9185" b="10992"/>
          <a:stretch/>
        </p:blipFill>
        <p:spPr>
          <a:xfrm>
            <a:off x="740965" y="12032"/>
            <a:ext cx="10412315" cy="6003758"/>
          </a:xfrm>
          <a:prstGeom prst="rect">
            <a:avLst/>
          </a:prstGeom>
        </p:spPr>
      </p:pic>
      <p:sp>
        <p:nvSpPr>
          <p:cNvPr id="5" name="TextBox 4">
            <a:extLst>
              <a:ext uri="{FF2B5EF4-FFF2-40B4-BE49-F238E27FC236}">
                <a16:creationId xmlns:a16="http://schemas.microsoft.com/office/drawing/2014/main" id="{27D0E815-0FD0-904E-8E55-971F66D623D4}"/>
              </a:ext>
            </a:extLst>
          </p:cNvPr>
          <p:cNvSpPr txBox="1"/>
          <p:nvPr/>
        </p:nvSpPr>
        <p:spPr>
          <a:xfrm>
            <a:off x="2143593" y="6208298"/>
            <a:ext cx="9743607" cy="369332"/>
          </a:xfrm>
          <a:prstGeom prst="rect">
            <a:avLst/>
          </a:prstGeom>
          <a:noFill/>
        </p:spPr>
        <p:txBody>
          <a:bodyPr wrap="square" rtlCol="0">
            <a:spAutoFit/>
          </a:bodyPr>
          <a:lstStyle/>
          <a:p>
            <a:pPr algn="r"/>
            <a:r>
              <a:rPr lang="en-US" b="1" dirty="0"/>
              <a:t>Slides/images used with permission from Patricia Watson, PhD; National Center for PTSD</a:t>
            </a:r>
          </a:p>
        </p:txBody>
      </p:sp>
    </p:spTree>
    <p:extLst>
      <p:ext uri="{BB962C8B-B14F-4D97-AF65-F5344CB8AC3E}">
        <p14:creationId xmlns:p14="http://schemas.microsoft.com/office/powerpoint/2010/main" val="1580267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EA6B3-1C46-6D4A-A511-E94E31F86938}"/>
              </a:ext>
            </a:extLst>
          </p:cNvPr>
          <p:cNvSpPr>
            <a:spLocks noGrp="1"/>
          </p:cNvSpPr>
          <p:nvPr>
            <p:ph type="title"/>
          </p:nvPr>
        </p:nvSpPr>
        <p:spPr/>
        <p:txBody>
          <a:bodyPr/>
          <a:lstStyle/>
          <a:p>
            <a:r>
              <a:rPr lang="en-US" dirty="0"/>
              <a:t>confidence</a:t>
            </a:r>
          </a:p>
        </p:txBody>
      </p:sp>
      <p:pic>
        <p:nvPicPr>
          <p:cNvPr id="4" name="Picture 3">
            <a:extLst>
              <a:ext uri="{FF2B5EF4-FFF2-40B4-BE49-F238E27FC236}">
                <a16:creationId xmlns:a16="http://schemas.microsoft.com/office/drawing/2014/main" id="{99D951EB-D56E-BB4E-A66D-6D36C684820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7011" y="2498271"/>
            <a:ext cx="10225378" cy="3427187"/>
          </a:xfrm>
          <a:prstGeom prst="rect">
            <a:avLst/>
          </a:prstGeom>
        </p:spPr>
      </p:pic>
      <p:sp>
        <p:nvSpPr>
          <p:cNvPr id="5" name="TextBox 4">
            <a:extLst>
              <a:ext uri="{FF2B5EF4-FFF2-40B4-BE49-F238E27FC236}">
                <a16:creationId xmlns:a16="http://schemas.microsoft.com/office/drawing/2014/main" id="{6F1D9B76-1F4C-814D-91E5-B06691CCBB15}"/>
              </a:ext>
            </a:extLst>
          </p:cNvPr>
          <p:cNvSpPr txBox="1"/>
          <p:nvPr/>
        </p:nvSpPr>
        <p:spPr>
          <a:xfrm>
            <a:off x="3629030" y="6494057"/>
            <a:ext cx="8458200" cy="369332"/>
          </a:xfrm>
          <a:prstGeom prst="rect">
            <a:avLst/>
          </a:prstGeom>
          <a:noFill/>
        </p:spPr>
        <p:txBody>
          <a:bodyPr wrap="square" rtlCol="0">
            <a:spAutoFit/>
          </a:bodyPr>
          <a:lstStyle/>
          <a:p>
            <a:pPr algn="r"/>
            <a:r>
              <a:rPr lang="en-US" dirty="0"/>
              <a:t>Slides/images used with permission from Patricia Watson, PhD; National Center for PTSD</a:t>
            </a:r>
          </a:p>
        </p:txBody>
      </p:sp>
    </p:spTree>
    <p:extLst>
      <p:ext uri="{BB962C8B-B14F-4D97-AF65-F5344CB8AC3E}">
        <p14:creationId xmlns:p14="http://schemas.microsoft.com/office/powerpoint/2010/main" val="1511420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4B53BE1-D2E2-4E46-987E-211A9D500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7BE94DF9-E6DF-2045-9472-2C8B7D521855}"/>
              </a:ext>
            </a:extLst>
          </p:cNvPr>
          <p:cNvSpPr>
            <a:spLocks noGrp="1"/>
          </p:cNvSpPr>
          <p:nvPr>
            <p:ph type="title"/>
          </p:nvPr>
        </p:nvSpPr>
        <p:spPr>
          <a:xfrm>
            <a:off x="640080" y="2530227"/>
            <a:ext cx="3401568" cy="1495794"/>
          </a:xfrm>
          <a:noFill/>
          <a:ln>
            <a:solidFill>
              <a:srgbClr val="FFFFFF"/>
            </a:solidFill>
          </a:ln>
        </p:spPr>
        <p:txBody>
          <a:bodyPr>
            <a:normAutofit/>
          </a:bodyPr>
          <a:lstStyle/>
          <a:p>
            <a:r>
              <a:rPr lang="en-US" dirty="0">
                <a:solidFill>
                  <a:srgbClr val="FFFFFF"/>
                </a:solidFill>
              </a:rPr>
              <a:t>CONFIDENCE</a:t>
            </a:r>
          </a:p>
        </p:txBody>
      </p:sp>
      <p:sp useBgFill="1">
        <p:nvSpPr>
          <p:cNvPr id="12" name="Rectangle 11">
            <a:extLst>
              <a:ext uri="{FF2B5EF4-FFF2-40B4-BE49-F238E27FC236}">
                <a16:creationId xmlns:a16="http://schemas.microsoft.com/office/drawing/2014/main" id="{FFB9713E-9F53-4A50-BDAA-CEB2A263B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5" name="Content Placeholder 2">
            <a:extLst>
              <a:ext uri="{FF2B5EF4-FFF2-40B4-BE49-F238E27FC236}">
                <a16:creationId xmlns:a16="http://schemas.microsoft.com/office/drawing/2014/main" id="{AA52136F-87F1-4341-A0C9-6FE62F0110EE}"/>
              </a:ext>
            </a:extLst>
          </p:cNvPr>
          <p:cNvGraphicFramePr>
            <a:graphicFrameLocks noGrp="1"/>
          </p:cNvGraphicFramePr>
          <p:nvPr>
            <p:ph idx="1"/>
            <p:extLst>
              <p:ext uri="{D42A27DB-BD31-4B8C-83A1-F6EECF244321}">
                <p14:modId xmlns:p14="http://schemas.microsoft.com/office/powerpoint/2010/main" val="2346997756"/>
              </p:ext>
            </p:extLst>
          </p:nvPr>
        </p:nvGraphicFramePr>
        <p:xfrm>
          <a:off x="4914900" y="359230"/>
          <a:ext cx="6939643" cy="6155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BB089382-2687-A542-8150-068CD9740C01}"/>
              </a:ext>
            </a:extLst>
          </p:cNvPr>
          <p:cNvSpPr txBox="1"/>
          <p:nvPr/>
        </p:nvSpPr>
        <p:spPr>
          <a:xfrm>
            <a:off x="1232561" y="4358390"/>
            <a:ext cx="2196439" cy="830997"/>
          </a:xfrm>
          <a:prstGeom prst="rect">
            <a:avLst/>
          </a:prstGeom>
          <a:noFill/>
          <a:ln>
            <a:solidFill>
              <a:schemeClr val="tx1"/>
            </a:solidFill>
          </a:ln>
        </p:spPr>
        <p:txBody>
          <a:bodyPr wrap="square" rtlCol="0">
            <a:spAutoFit/>
          </a:bodyPr>
          <a:lstStyle/>
          <a:p>
            <a:pPr algn="ctr"/>
            <a:r>
              <a:rPr lang="en-US" sz="2400" dirty="0"/>
              <a:t>Examples from UNC trainings</a:t>
            </a:r>
          </a:p>
        </p:txBody>
      </p:sp>
      <p:pic>
        <p:nvPicPr>
          <p:cNvPr id="7" name="Content Placeholder 7">
            <a:extLst>
              <a:ext uri="{FF2B5EF4-FFF2-40B4-BE49-F238E27FC236}">
                <a16:creationId xmlns:a16="http://schemas.microsoft.com/office/drawing/2014/main" id="{F9A63EAF-C762-C74A-B305-71B57D1700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46776" y="386237"/>
            <a:ext cx="2644702" cy="1811621"/>
          </a:xfrm>
          <a:prstGeom prst="rect">
            <a:avLst/>
          </a:prstGeom>
        </p:spPr>
      </p:pic>
    </p:spTree>
    <p:extLst>
      <p:ext uri="{BB962C8B-B14F-4D97-AF65-F5344CB8AC3E}">
        <p14:creationId xmlns:p14="http://schemas.microsoft.com/office/powerpoint/2010/main" val="2586876988"/>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9AF5711D-F885-4D9C-A736-0CDADBD02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EFDAF37B-AD33-4901-82BA-FD5B64052899}"/>
              </a:ext>
            </a:extLst>
          </p:cNvPr>
          <p:cNvSpPr>
            <a:spLocks noGrp="1"/>
          </p:cNvSpPr>
          <p:nvPr>
            <p:ph type="title"/>
          </p:nvPr>
        </p:nvSpPr>
        <p:spPr>
          <a:xfrm>
            <a:off x="804672" y="722463"/>
            <a:ext cx="4475892" cy="1188720"/>
          </a:xfrm>
          <a:solidFill>
            <a:srgbClr val="FFFFFF"/>
          </a:solidFill>
          <a:ln>
            <a:solidFill>
              <a:srgbClr val="404040"/>
            </a:solidFill>
          </a:ln>
        </p:spPr>
        <p:txBody>
          <a:bodyPr vert="horz" lIns="182880" tIns="182880" rIns="182880" bIns="182880" rtlCol="0" anchor="ctr">
            <a:normAutofit/>
          </a:bodyPr>
          <a:lstStyle/>
          <a:p>
            <a:r>
              <a:rPr lang="en-US" sz="2800" dirty="0"/>
              <a:t>YOUR STRESS IMPACT</a:t>
            </a:r>
          </a:p>
        </p:txBody>
      </p:sp>
      <p:sp>
        <p:nvSpPr>
          <p:cNvPr id="3" name="Content Placeholder 2">
            <a:extLst>
              <a:ext uri="{FF2B5EF4-FFF2-40B4-BE49-F238E27FC236}">
                <a16:creationId xmlns:a16="http://schemas.microsoft.com/office/drawing/2014/main" id="{E3236C65-9B4A-4EDF-8B54-C958176C62F3}"/>
              </a:ext>
            </a:extLst>
          </p:cNvPr>
          <p:cNvSpPr>
            <a:spLocks noGrp="1"/>
          </p:cNvSpPr>
          <p:nvPr>
            <p:ph type="body" sz="half" idx="2"/>
          </p:nvPr>
        </p:nvSpPr>
        <p:spPr>
          <a:xfrm>
            <a:off x="394139" y="2238703"/>
            <a:ext cx="5328744" cy="4177863"/>
          </a:xfrm>
        </p:spPr>
        <p:txBody>
          <a:bodyPr vert="horz" lIns="91440" tIns="45720" rIns="91440" bIns="45720" rtlCol="0">
            <a:normAutofit/>
          </a:bodyPr>
          <a:lstStyle/>
          <a:p>
            <a:pPr algn="l"/>
            <a:r>
              <a:rPr lang="en-US" sz="2400" u="sng" dirty="0">
                <a:solidFill>
                  <a:schemeClr val="bg1"/>
                </a:solidFill>
              </a:rPr>
              <a:t>SFA SUGGESTS THIS is THE OUTCOME OF A COMBINATION:</a:t>
            </a:r>
            <a:endParaRPr lang="en-US" sz="2400" dirty="0">
              <a:solidFill>
                <a:schemeClr val="bg1"/>
              </a:solidFill>
            </a:endParaRPr>
          </a:p>
          <a:p>
            <a:pPr marL="342900" indent="-342900" algn="l">
              <a:buFont typeface="Wingdings" pitchFamily="2" charset="2"/>
              <a:buChar char="v"/>
            </a:pPr>
            <a:r>
              <a:rPr lang="en-US" sz="2400" dirty="0">
                <a:solidFill>
                  <a:schemeClr val="bg1"/>
                </a:solidFill>
              </a:rPr>
              <a:t> - How often you or your colleague experience the expected </a:t>
            </a:r>
            <a:r>
              <a:rPr lang="en-US" sz="2400" i="1" dirty="0">
                <a:solidFill>
                  <a:schemeClr val="bg1"/>
                </a:solidFill>
              </a:rPr>
              <a:t>4 </a:t>
            </a:r>
            <a:r>
              <a:rPr lang="en-US" sz="2400" i="1" u="sng" dirty="0">
                <a:solidFill>
                  <a:schemeClr val="bg1"/>
                </a:solidFill>
              </a:rPr>
              <a:t>STRESS INJURIES</a:t>
            </a:r>
          </a:p>
          <a:p>
            <a:pPr marL="342900" indent="-342900" algn="l">
              <a:buFont typeface="Wingdings" pitchFamily="2" charset="2"/>
              <a:buChar char="v"/>
            </a:pPr>
            <a:r>
              <a:rPr lang="en-US" sz="2400" dirty="0">
                <a:solidFill>
                  <a:schemeClr val="bg1"/>
                </a:solidFill>
              </a:rPr>
              <a:t>- You or your co workers’ unique commitment to the </a:t>
            </a:r>
            <a:r>
              <a:rPr lang="en-US" sz="2400" i="1" dirty="0">
                <a:solidFill>
                  <a:schemeClr val="bg1"/>
                </a:solidFill>
              </a:rPr>
              <a:t> </a:t>
            </a:r>
            <a:r>
              <a:rPr lang="en-US" sz="2400" i="1" u="sng" dirty="0">
                <a:solidFill>
                  <a:schemeClr val="bg1"/>
                </a:solidFill>
              </a:rPr>
              <a:t>GUIDING IDEALS</a:t>
            </a:r>
          </a:p>
          <a:p>
            <a:pPr marL="342900" indent="-342900" algn="l">
              <a:buFont typeface="Wingdings" pitchFamily="2" charset="2"/>
              <a:buChar char="v"/>
            </a:pPr>
            <a:r>
              <a:rPr lang="en-US" sz="2400" dirty="0">
                <a:solidFill>
                  <a:schemeClr val="bg1"/>
                </a:solidFill>
              </a:rPr>
              <a:t>- Areas of need for attention within the 5 </a:t>
            </a:r>
            <a:r>
              <a:rPr lang="en-US" sz="2400" i="1" dirty="0">
                <a:solidFill>
                  <a:schemeClr val="bg1"/>
                </a:solidFill>
              </a:rPr>
              <a:t>essential </a:t>
            </a:r>
            <a:r>
              <a:rPr lang="en-US" sz="2400" i="1" u="sng" dirty="0">
                <a:solidFill>
                  <a:schemeClr val="bg1"/>
                </a:solidFill>
              </a:rPr>
              <a:t>HUMAN NEEDS</a:t>
            </a:r>
            <a:endParaRPr lang="en-US" sz="2400" dirty="0">
              <a:solidFill>
                <a:schemeClr val="bg1"/>
              </a:solidFill>
            </a:endParaRPr>
          </a:p>
          <a:p>
            <a:pPr indent="-228600" algn="l">
              <a:buFont typeface="Arial" panose="020B0604020202020204" pitchFamily="34" charset="0"/>
              <a:buChar char="•"/>
            </a:pPr>
            <a:endParaRPr lang="en-US" dirty="0">
              <a:solidFill>
                <a:schemeClr val="bg1"/>
              </a:solidFill>
            </a:endParaRPr>
          </a:p>
          <a:p>
            <a:pPr marL="0" indent="-228600" algn="l">
              <a:buFont typeface="Arial" panose="020B0604020202020204" pitchFamily="34" charset="0"/>
              <a:buChar char="•"/>
            </a:pPr>
            <a:endParaRPr lang="en-US" dirty="0">
              <a:solidFill>
                <a:schemeClr val="bg1"/>
              </a:solidFill>
            </a:endParaRPr>
          </a:p>
        </p:txBody>
      </p:sp>
      <p:sp>
        <p:nvSpPr>
          <p:cNvPr id="18" name="Rectangle 12">
            <a:extLst>
              <a:ext uri="{FF2B5EF4-FFF2-40B4-BE49-F238E27FC236}">
                <a16:creationId xmlns:a16="http://schemas.microsoft.com/office/drawing/2014/main" id="{7D1E115A-87CB-4627-9D20-1D9C4234F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4">
            <a:extLst>
              <a:ext uri="{FF2B5EF4-FFF2-40B4-BE49-F238E27FC236}">
                <a16:creationId xmlns:a16="http://schemas.microsoft.com/office/drawing/2014/main" id="{14E457A0-E55E-4B4F-A727-BD61C631B7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loth Face Coverings for Children During COVID-19 ...">
            <a:extLst>
              <a:ext uri="{FF2B5EF4-FFF2-40B4-BE49-F238E27FC236}">
                <a16:creationId xmlns:a16="http://schemas.microsoft.com/office/drawing/2014/main" id="{9B556A0C-0393-4E41-B8B7-2865E7B550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326" r="30329" b="1"/>
          <a:stretch/>
        </p:blipFill>
        <p:spPr bwMode="auto">
          <a:xfrm>
            <a:off x="7208520" y="1126397"/>
            <a:ext cx="3867912" cy="4288536"/>
          </a:xfrm>
          <a:prstGeom prst="rect">
            <a:avLst/>
          </a:prstGeom>
          <a:noFill/>
          <a:ln w="3175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3665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83EB5-CA46-D547-90D0-122681754C4E}"/>
              </a:ext>
            </a:extLst>
          </p:cNvPr>
          <p:cNvSpPr>
            <a:spLocks noGrp="1"/>
          </p:cNvSpPr>
          <p:nvPr>
            <p:ph type="title"/>
          </p:nvPr>
        </p:nvSpPr>
        <p:spPr>
          <a:xfrm>
            <a:off x="2231136" y="101237"/>
            <a:ext cx="7729728" cy="1188720"/>
          </a:xfrm>
        </p:spPr>
        <p:txBody>
          <a:bodyPr/>
          <a:lstStyle/>
          <a:p>
            <a:r>
              <a:rPr lang="en-US" dirty="0"/>
              <a:t>Groups/“debriefings”</a:t>
            </a:r>
          </a:p>
        </p:txBody>
      </p:sp>
      <p:sp>
        <p:nvSpPr>
          <p:cNvPr id="3" name="Content Placeholder 2">
            <a:extLst>
              <a:ext uri="{FF2B5EF4-FFF2-40B4-BE49-F238E27FC236}">
                <a16:creationId xmlns:a16="http://schemas.microsoft.com/office/drawing/2014/main" id="{3B8B42C0-0BDD-A14C-B57A-2B93171AF15F}"/>
              </a:ext>
            </a:extLst>
          </p:cNvPr>
          <p:cNvSpPr>
            <a:spLocks noGrp="1"/>
          </p:cNvSpPr>
          <p:nvPr>
            <p:ph idx="1"/>
          </p:nvPr>
        </p:nvSpPr>
        <p:spPr>
          <a:xfrm>
            <a:off x="776286" y="1376300"/>
            <a:ext cx="10639427" cy="1188721"/>
          </a:xfrm>
        </p:spPr>
        <p:txBody>
          <a:bodyPr>
            <a:noAutofit/>
          </a:bodyPr>
          <a:lstStyle/>
          <a:p>
            <a:r>
              <a:rPr lang="en-US" sz="2000" dirty="0"/>
              <a:t>Possible questions</a:t>
            </a:r>
          </a:p>
          <a:p>
            <a:pPr lvl="1"/>
            <a:r>
              <a:rPr lang="en-US" sz="2000" dirty="0"/>
              <a:t>What are greatest challenges/rewards?</a:t>
            </a:r>
          </a:p>
          <a:p>
            <a:pPr lvl="1"/>
            <a:r>
              <a:rPr lang="en-US" sz="2000" dirty="0"/>
              <a:t>What does it mean to be in this unit/on this team?</a:t>
            </a:r>
          </a:p>
        </p:txBody>
      </p:sp>
      <p:sp>
        <p:nvSpPr>
          <p:cNvPr id="4" name="TextBox 3">
            <a:extLst>
              <a:ext uri="{FF2B5EF4-FFF2-40B4-BE49-F238E27FC236}">
                <a16:creationId xmlns:a16="http://schemas.microsoft.com/office/drawing/2014/main" id="{DFED79BA-F14D-464B-A95E-14970688B091}"/>
              </a:ext>
            </a:extLst>
          </p:cNvPr>
          <p:cNvSpPr txBox="1"/>
          <p:nvPr/>
        </p:nvSpPr>
        <p:spPr>
          <a:xfrm>
            <a:off x="3543302" y="6479764"/>
            <a:ext cx="8458200" cy="276999"/>
          </a:xfrm>
          <a:prstGeom prst="rect">
            <a:avLst/>
          </a:prstGeom>
          <a:noFill/>
        </p:spPr>
        <p:txBody>
          <a:bodyPr wrap="square" rtlCol="0">
            <a:spAutoFit/>
          </a:bodyPr>
          <a:lstStyle/>
          <a:p>
            <a:pPr algn="r"/>
            <a:r>
              <a:rPr lang="en-US" sz="1200" dirty="0"/>
              <a:t>Slides/images used with permission from Patricia Watson, PhD; National Center for PTSD</a:t>
            </a:r>
          </a:p>
        </p:txBody>
      </p:sp>
      <p:pic>
        <p:nvPicPr>
          <p:cNvPr id="5" name="Picture 4">
            <a:extLst>
              <a:ext uri="{FF2B5EF4-FFF2-40B4-BE49-F238E27FC236}">
                <a16:creationId xmlns:a16="http://schemas.microsoft.com/office/drawing/2014/main" id="{3D2ABD02-D268-4446-A5F3-421987C651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5709" y="2741304"/>
            <a:ext cx="8525715" cy="3622264"/>
          </a:xfrm>
          <a:prstGeom prst="rect">
            <a:avLst/>
          </a:prstGeom>
        </p:spPr>
      </p:pic>
    </p:spTree>
    <p:extLst>
      <p:ext uri="{BB962C8B-B14F-4D97-AF65-F5344CB8AC3E}">
        <p14:creationId xmlns:p14="http://schemas.microsoft.com/office/powerpoint/2010/main" val="3124110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55D0DB-2EBC-4B73-B914-07FCFCFCB8FF}"/>
              </a:ext>
            </a:extLst>
          </p:cNvPr>
          <p:cNvSpPr>
            <a:spLocks noGrp="1"/>
          </p:cNvSpPr>
          <p:nvPr>
            <p:ph type="title"/>
          </p:nvPr>
        </p:nvSpPr>
        <p:spPr>
          <a:xfrm>
            <a:off x="10610196" y="618681"/>
            <a:ext cx="1396720" cy="4899250"/>
          </a:xfrm>
        </p:spPr>
        <p:txBody>
          <a:bodyPr vert="horz" lIns="91440" tIns="45720" rIns="91440" bIns="45720" rtlCol="0" anchor="ctr">
            <a:normAutofit/>
          </a:bodyPr>
          <a:lstStyle/>
          <a:p>
            <a:r>
              <a:rPr lang="en-US" sz="3600" dirty="0">
                <a:solidFill>
                  <a:schemeClr val="accent2"/>
                </a:solidFill>
              </a:rPr>
              <a:t>NEJM</a:t>
            </a:r>
            <a:r>
              <a:rPr lang="en-US" sz="3600" dirty="0">
                <a:solidFill>
                  <a:srgbClr val="FFFFFF"/>
                </a:solidFill>
              </a:rPr>
              <a:t> STUDY</a:t>
            </a:r>
          </a:p>
        </p:txBody>
      </p:sp>
      <p:pic>
        <p:nvPicPr>
          <p:cNvPr id="3" name="Picture 2" descr="A close up of a newspaper&#10;&#10;Description automatically generated">
            <a:extLst>
              <a:ext uri="{FF2B5EF4-FFF2-40B4-BE49-F238E27FC236}">
                <a16:creationId xmlns:a16="http://schemas.microsoft.com/office/drawing/2014/main" id="{46CE0E8F-F424-4755-B89F-CDB8944F8145}"/>
              </a:ext>
            </a:extLst>
          </p:cNvPr>
          <p:cNvPicPr>
            <a:picLocks noChangeAspect="1"/>
          </p:cNvPicPr>
          <p:nvPr/>
        </p:nvPicPr>
        <p:blipFill rotWithShape="1">
          <a:blip r:embed="rId2">
            <a:extLst>
              <a:ext uri="{28A0092B-C50C-407E-A947-70E740481C1C}">
                <a14:useLocalDpi xmlns:a14="http://schemas.microsoft.com/office/drawing/2010/main" val="0"/>
              </a:ext>
            </a:extLst>
          </a:blip>
          <a:srcRect t="922"/>
          <a:stretch/>
        </p:blipFill>
        <p:spPr>
          <a:xfrm>
            <a:off x="238100" y="81194"/>
            <a:ext cx="10151378" cy="6814140"/>
          </a:xfrm>
          <a:prstGeom prst="rect">
            <a:avLst/>
          </a:prstGeom>
          <a:effectLst/>
        </p:spPr>
      </p:pic>
    </p:spTree>
    <p:extLst>
      <p:ext uri="{BB962C8B-B14F-4D97-AF65-F5344CB8AC3E}">
        <p14:creationId xmlns:p14="http://schemas.microsoft.com/office/powerpoint/2010/main" val="2559074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D5E97-A52B-8A4D-8BC1-285E4C3514C5}"/>
              </a:ext>
            </a:extLst>
          </p:cNvPr>
          <p:cNvSpPr>
            <a:spLocks noGrp="1"/>
          </p:cNvSpPr>
          <p:nvPr>
            <p:ph type="title"/>
          </p:nvPr>
        </p:nvSpPr>
        <p:spPr>
          <a:xfrm>
            <a:off x="2231136" y="144881"/>
            <a:ext cx="7729728" cy="1188720"/>
          </a:xfrm>
        </p:spPr>
        <p:txBody>
          <a:bodyPr/>
          <a:lstStyle/>
          <a:p>
            <a:r>
              <a:rPr lang="en-US"/>
              <a:t>“difficult” situations</a:t>
            </a:r>
            <a:endParaRPr lang="en-US" dirty="0"/>
          </a:p>
        </p:txBody>
      </p:sp>
      <p:sp>
        <p:nvSpPr>
          <p:cNvPr id="3" name="Content Placeholder 2">
            <a:extLst>
              <a:ext uri="{FF2B5EF4-FFF2-40B4-BE49-F238E27FC236}">
                <a16:creationId xmlns:a16="http://schemas.microsoft.com/office/drawing/2014/main" id="{FEC03660-A271-DC4C-8B81-E32C780A6E60}"/>
              </a:ext>
            </a:extLst>
          </p:cNvPr>
          <p:cNvSpPr>
            <a:spLocks noGrp="1"/>
          </p:cNvSpPr>
          <p:nvPr>
            <p:ph idx="1"/>
          </p:nvPr>
        </p:nvSpPr>
        <p:spPr>
          <a:xfrm>
            <a:off x="1442860" y="1497724"/>
            <a:ext cx="9088505" cy="5139559"/>
          </a:xfrm>
        </p:spPr>
        <p:txBody>
          <a:bodyPr>
            <a:normAutofit fontScale="92500" lnSpcReduction="10000"/>
          </a:bodyPr>
          <a:lstStyle/>
          <a:p>
            <a:r>
              <a:rPr lang="en-US" sz="2400" b="1" dirty="0">
                <a:solidFill>
                  <a:schemeClr val="accent2"/>
                </a:solidFill>
              </a:rPr>
              <a:t>You offer to help a co-worker but they keep refusing. What do you do?</a:t>
            </a:r>
          </a:p>
          <a:p>
            <a:endParaRPr lang="en-US" sz="2400" b="1" dirty="0">
              <a:solidFill>
                <a:schemeClr val="accent2"/>
              </a:solidFill>
            </a:endParaRPr>
          </a:p>
          <a:p>
            <a:r>
              <a:rPr lang="en-US" sz="2400" b="1" dirty="0">
                <a:solidFill>
                  <a:schemeClr val="accent2"/>
                </a:solidFill>
              </a:rPr>
              <a:t>You're worried about a difficult week/month. Can you think of any of the C’s that may help you prepare for this?  </a:t>
            </a:r>
          </a:p>
          <a:p>
            <a:endParaRPr lang="en-US" sz="2400" b="1" dirty="0">
              <a:solidFill>
                <a:schemeClr val="accent2"/>
              </a:solidFill>
            </a:endParaRPr>
          </a:p>
          <a:p>
            <a:r>
              <a:rPr lang="en-US" sz="2400" b="1" dirty="0">
                <a:solidFill>
                  <a:schemeClr val="accent2"/>
                </a:solidFill>
              </a:rPr>
              <a:t>What are some ways you could increase your and others’ sense of competence? </a:t>
            </a:r>
          </a:p>
          <a:p>
            <a:endParaRPr lang="en-US" sz="2400" b="1" dirty="0">
              <a:solidFill>
                <a:schemeClr val="accent2"/>
              </a:solidFill>
            </a:endParaRPr>
          </a:p>
          <a:p>
            <a:r>
              <a:rPr lang="en-US" sz="2400" b="1" dirty="0">
                <a:solidFill>
                  <a:schemeClr val="accent2"/>
                </a:solidFill>
              </a:rPr>
              <a:t>Can you think of someone whose confidence you admire?  </a:t>
            </a:r>
          </a:p>
          <a:p>
            <a:endParaRPr lang="en-US" sz="2400" b="1" dirty="0">
              <a:solidFill>
                <a:schemeClr val="accent2"/>
              </a:solidFill>
            </a:endParaRPr>
          </a:p>
          <a:p>
            <a:r>
              <a:rPr lang="en-US" sz="2400" b="1" dirty="0">
                <a:solidFill>
                  <a:schemeClr val="accent2"/>
                </a:solidFill>
              </a:rPr>
              <a:t>Is there something you can do every day that you will take away from this training?</a:t>
            </a:r>
          </a:p>
          <a:p>
            <a:endParaRPr lang="en-US" dirty="0"/>
          </a:p>
        </p:txBody>
      </p:sp>
    </p:spTree>
    <p:extLst>
      <p:ext uri="{BB962C8B-B14F-4D97-AF65-F5344CB8AC3E}">
        <p14:creationId xmlns:p14="http://schemas.microsoft.com/office/powerpoint/2010/main" val="3389895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alpha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F54AB-EAE1-0F43-92E6-9B89727BBA16}"/>
              </a:ext>
            </a:extLst>
          </p:cNvPr>
          <p:cNvSpPr>
            <a:spLocks noGrp="1"/>
          </p:cNvSpPr>
          <p:nvPr>
            <p:ph type="title"/>
          </p:nvPr>
        </p:nvSpPr>
        <p:spPr>
          <a:xfrm>
            <a:off x="2231136" y="239474"/>
            <a:ext cx="7729728" cy="832581"/>
          </a:xfrm>
        </p:spPr>
        <p:txBody>
          <a:bodyPr/>
          <a:lstStyle/>
          <a:p>
            <a:r>
              <a:rPr lang="en-US" dirty="0"/>
              <a:t>Ex’s: How integrate</a:t>
            </a:r>
          </a:p>
        </p:txBody>
      </p:sp>
      <p:sp>
        <p:nvSpPr>
          <p:cNvPr id="3" name="Content Placeholder 2">
            <a:extLst>
              <a:ext uri="{FF2B5EF4-FFF2-40B4-BE49-F238E27FC236}">
                <a16:creationId xmlns:a16="http://schemas.microsoft.com/office/drawing/2014/main" id="{78CBCCBE-511E-EB41-AA01-1C0A6F513727}"/>
              </a:ext>
            </a:extLst>
          </p:cNvPr>
          <p:cNvSpPr>
            <a:spLocks noGrp="1"/>
          </p:cNvSpPr>
          <p:nvPr>
            <p:ph idx="1"/>
          </p:nvPr>
        </p:nvSpPr>
        <p:spPr>
          <a:xfrm>
            <a:off x="283779" y="1403131"/>
            <a:ext cx="11666483" cy="5691351"/>
          </a:xfrm>
        </p:spPr>
        <p:txBody>
          <a:bodyPr>
            <a:normAutofit/>
          </a:bodyPr>
          <a:lstStyle/>
          <a:p>
            <a:pPr fontAlgn="base">
              <a:lnSpc>
                <a:spcPct val="90000"/>
              </a:lnSpc>
            </a:pPr>
            <a:r>
              <a:rPr lang="en-US" sz="2200" dirty="0">
                <a:solidFill>
                  <a:srgbClr val="404040"/>
                </a:solidFill>
              </a:rPr>
              <a:t>Simply asking questions (more than "how are you?")</a:t>
            </a:r>
          </a:p>
          <a:p>
            <a:pPr fontAlgn="base">
              <a:lnSpc>
                <a:spcPct val="90000"/>
              </a:lnSpc>
            </a:pPr>
            <a:r>
              <a:rPr lang="en-US" sz="2200" dirty="0">
                <a:solidFill>
                  <a:srgbClr val="404040"/>
                </a:solidFill>
              </a:rPr>
              <a:t>Setting a goal question for the week/shift</a:t>
            </a:r>
          </a:p>
          <a:p>
            <a:pPr fontAlgn="base">
              <a:lnSpc>
                <a:spcPct val="90000"/>
              </a:lnSpc>
            </a:pPr>
            <a:r>
              <a:rPr lang="en-US" sz="2200" dirty="0">
                <a:solidFill>
                  <a:srgbClr val="404040"/>
                </a:solidFill>
              </a:rPr>
              <a:t>Encouraging others (e.g., providing more specific praise during/after working together)</a:t>
            </a:r>
          </a:p>
          <a:p>
            <a:pPr fontAlgn="base">
              <a:lnSpc>
                <a:spcPct val="90000"/>
              </a:lnSpc>
            </a:pPr>
            <a:r>
              <a:rPr lang="en-US" sz="2200" dirty="0">
                <a:solidFill>
                  <a:srgbClr val="404040"/>
                </a:solidFill>
              </a:rPr>
              <a:t>Setting a goal number of people to check-in with who are either at work or not during your shift </a:t>
            </a:r>
          </a:p>
          <a:p>
            <a:pPr fontAlgn="base">
              <a:lnSpc>
                <a:spcPct val="90000"/>
              </a:lnSpc>
            </a:pPr>
            <a:r>
              <a:rPr lang="en-US" sz="2200" dirty="0">
                <a:solidFill>
                  <a:srgbClr val="404040"/>
                </a:solidFill>
              </a:rPr>
              <a:t>Having "groups" (cohorts/teams/mentors) or buddy systems that check-in with each other; could be assigned or based on something</a:t>
            </a:r>
          </a:p>
          <a:p>
            <a:pPr fontAlgn="base">
              <a:lnSpc>
                <a:spcPct val="90000"/>
              </a:lnSpc>
            </a:pPr>
            <a:r>
              <a:rPr lang="en-US" sz="2200" dirty="0">
                <a:solidFill>
                  <a:srgbClr val="404040"/>
                </a:solidFill>
              </a:rPr>
              <a:t>Sending a wellness email</a:t>
            </a:r>
          </a:p>
          <a:p>
            <a:pPr fontAlgn="base">
              <a:lnSpc>
                <a:spcPct val="90000"/>
              </a:lnSpc>
            </a:pPr>
            <a:r>
              <a:rPr lang="en-US" sz="2200" dirty="0">
                <a:solidFill>
                  <a:srgbClr val="404040"/>
                </a:solidFill>
              </a:rPr>
              <a:t>Posting info about the Stress Continuum</a:t>
            </a:r>
          </a:p>
          <a:p>
            <a:pPr fontAlgn="base">
              <a:lnSpc>
                <a:spcPct val="90000"/>
              </a:lnSpc>
            </a:pPr>
            <a:r>
              <a:rPr lang="en-US" sz="2200" dirty="0">
                <a:solidFill>
                  <a:srgbClr val="404040"/>
                </a:solidFill>
              </a:rPr>
              <a:t>Offering more training for staff; role-playing in small groups</a:t>
            </a:r>
          </a:p>
          <a:p>
            <a:pPr fontAlgn="base">
              <a:lnSpc>
                <a:spcPct val="90000"/>
              </a:lnSpc>
            </a:pPr>
            <a:r>
              <a:rPr lang="en-US" sz="2200" dirty="0">
                <a:solidFill>
                  <a:srgbClr val="404040"/>
                </a:solidFill>
              </a:rPr>
              <a:t>Encouraging more to watch Schwartz rounds</a:t>
            </a:r>
          </a:p>
          <a:p>
            <a:pPr fontAlgn="base">
              <a:lnSpc>
                <a:spcPct val="90000"/>
              </a:lnSpc>
            </a:pPr>
            <a:r>
              <a:rPr lang="en-US" sz="2200" dirty="0">
                <a:solidFill>
                  <a:srgbClr val="404040"/>
                </a:solidFill>
              </a:rPr>
              <a:t>Having a "family activity" of the week</a:t>
            </a:r>
          </a:p>
          <a:p>
            <a:pPr fontAlgn="base">
              <a:lnSpc>
                <a:spcPct val="90000"/>
              </a:lnSpc>
            </a:pPr>
            <a:r>
              <a:rPr lang="en-US" sz="2200" dirty="0">
                <a:solidFill>
                  <a:srgbClr val="404040"/>
                </a:solidFill>
              </a:rPr>
              <a:t>Having a weekly zoom with a theme (not a formal therapy session but something like "introduce your pet or show us how to make your favorite cocktail"</a:t>
            </a:r>
          </a:p>
          <a:p>
            <a:endParaRPr lang="en-US" dirty="0">
              <a:solidFill>
                <a:schemeClr val="accent2">
                  <a:alpha val="25000"/>
                </a:schemeClr>
              </a:solidFill>
            </a:endParaRPr>
          </a:p>
        </p:txBody>
      </p:sp>
    </p:spTree>
    <p:extLst>
      <p:ext uri="{BB962C8B-B14F-4D97-AF65-F5344CB8AC3E}">
        <p14:creationId xmlns:p14="http://schemas.microsoft.com/office/powerpoint/2010/main" val="2812300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alpha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EDEF7-3EA1-0045-9DA1-CFF0DFCC1021}"/>
              </a:ext>
            </a:extLst>
          </p:cNvPr>
          <p:cNvSpPr>
            <a:spLocks noGrp="1"/>
          </p:cNvSpPr>
          <p:nvPr>
            <p:ph type="title"/>
          </p:nvPr>
        </p:nvSpPr>
        <p:spPr>
          <a:xfrm>
            <a:off x="2231136" y="233173"/>
            <a:ext cx="7701140" cy="775820"/>
          </a:xfrm>
        </p:spPr>
        <p:txBody>
          <a:bodyPr/>
          <a:lstStyle/>
          <a:p>
            <a:r>
              <a:rPr lang="en-US" dirty="0"/>
              <a:t>Resource Review</a:t>
            </a:r>
          </a:p>
        </p:txBody>
      </p:sp>
      <p:sp>
        <p:nvSpPr>
          <p:cNvPr id="3" name="Content Placeholder 2">
            <a:extLst>
              <a:ext uri="{FF2B5EF4-FFF2-40B4-BE49-F238E27FC236}">
                <a16:creationId xmlns:a16="http://schemas.microsoft.com/office/drawing/2014/main" id="{EC3A5597-1771-CA40-BDF8-760A4C761D76}"/>
              </a:ext>
            </a:extLst>
          </p:cNvPr>
          <p:cNvSpPr>
            <a:spLocks noGrp="1"/>
          </p:cNvSpPr>
          <p:nvPr>
            <p:ph idx="1"/>
          </p:nvPr>
        </p:nvSpPr>
        <p:spPr>
          <a:xfrm>
            <a:off x="867104" y="1153510"/>
            <a:ext cx="10578662" cy="5494647"/>
          </a:xfrm>
        </p:spPr>
        <p:txBody>
          <a:bodyPr>
            <a:normAutofit/>
          </a:bodyPr>
          <a:lstStyle/>
          <a:p>
            <a:pPr marL="0" indent="0">
              <a:buNone/>
            </a:pPr>
            <a:r>
              <a:rPr lang="en-US" sz="2200" u="sng" dirty="0"/>
              <a:t>Within your organization/community?</a:t>
            </a:r>
          </a:p>
          <a:p>
            <a:pPr marL="0" indent="0">
              <a:buNone/>
            </a:pPr>
            <a:endParaRPr lang="en-US" sz="1600" u="sng" dirty="0"/>
          </a:p>
          <a:p>
            <a:pPr marL="0" indent="0">
              <a:buNone/>
            </a:pPr>
            <a:r>
              <a:rPr lang="en-US" sz="2200" u="sng" dirty="0"/>
              <a:t>At UNC</a:t>
            </a:r>
          </a:p>
          <a:p>
            <a:r>
              <a:rPr lang="en-US" sz="2000" dirty="0"/>
              <a:t>Healing Heroes Helpline</a:t>
            </a:r>
          </a:p>
          <a:p>
            <a:r>
              <a:rPr lang="en-US" sz="2000" dirty="0"/>
              <a:t>Outpatient Psychiatry</a:t>
            </a:r>
          </a:p>
          <a:p>
            <a:r>
              <a:rPr lang="en-US" sz="2000" dirty="0"/>
              <a:t>Wellness Webinars</a:t>
            </a:r>
          </a:p>
          <a:p>
            <a:r>
              <a:rPr lang="en-US" sz="2000" dirty="0"/>
              <a:t>Support Groups</a:t>
            </a:r>
          </a:p>
          <a:p>
            <a:endParaRPr lang="en-US" sz="1600" u="sng" dirty="0"/>
          </a:p>
          <a:p>
            <a:pPr marL="0" indent="0">
              <a:buNone/>
            </a:pPr>
            <a:r>
              <a:rPr lang="en-US" sz="2200" u="sng" dirty="0"/>
              <a:t>Outside UNC</a:t>
            </a:r>
          </a:p>
          <a:p>
            <a:r>
              <a:rPr lang="en-US" sz="2000" dirty="0"/>
              <a:t>Headspace </a:t>
            </a:r>
          </a:p>
          <a:p>
            <a:r>
              <a:rPr lang="en-US" sz="2000" dirty="0">
                <a:solidFill>
                  <a:schemeClr val="tx1"/>
                </a:solidFill>
              </a:rPr>
              <a:t>FACE COVID (guide and </a:t>
            </a:r>
            <a:r>
              <a:rPr lang="en-US" sz="2000" dirty="0" err="1">
                <a:solidFill>
                  <a:schemeClr val="tx1"/>
                </a:solidFill>
              </a:rPr>
              <a:t>Youtube</a:t>
            </a:r>
            <a:r>
              <a:rPr lang="en-US" sz="2000" dirty="0">
                <a:solidFill>
                  <a:schemeClr val="tx1"/>
                </a:solidFill>
              </a:rPr>
              <a:t> video)</a:t>
            </a:r>
          </a:p>
          <a:p>
            <a:r>
              <a:rPr lang="en-US" sz="2000" dirty="0">
                <a:solidFill>
                  <a:schemeClr val="tx1"/>
                </a:solidFill>
              </a:rPr>
              <a:t>SAMHSA Hotline</a:t>
            </a:r>
          </a:p>
          <a:p>
            <a:r>
              <a:rPr lang="en-US" sz="2000" dirty="0">
                <a:solidFill>
                  <a:schemeClr val="tx1"/>
                </a:solidFill>
              </a:rPr>
              <a:t>National Suicide Lifeline</a:t>
            </a:r>
            <a:endParaRPr lang="en-US" sz="2000" dirty="0"/>
          </a:p>
        </p:txBody>
      </p:sp>
    </p:spTree>
    <p:extLst>
      <p:ext uri="{BB962C8B-B14F-4D97-AF65-F5344CB8AC3E}">
        <p14:creationId xmlns:p14="http://schemas.microsoft.com/office/powerpoint/2010/main" val="1758045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descr="A picture containing outdoor, snow, covered, man&#10;&#10;Description automatically generated">
            <a:extLst>
              <a:ext uri="{FF2B5EF4-FFF2-40B4-BE49-F238E27FC236}">
                <a16:creationId xmlns:a16="http://schemas.microsoft.com/office/drawing/2014/main" id="{D0581A06-4B3F-DC45-8153-C679EFB13FC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5517" r="27214"/>
          <a:stretch/>
        </p:blipFill>
        <p:spPr>
          <a:xfrm>
            <a:off x="20" y="-7629"/>
            <a:ext cx="6095979" cy="6865629"/>
          </a:xfrm>
          <a:prstGeom prst="rect">
            <a:avLst/>
          </a:prstGeom>
        </p:spPr>
      </p:pic>
      <p:pic>
        <p:nvPicPr>
          <p:cNvPr id="5" name="Picture 4" descr="A person holding a teddy bear&#10;&#10;Description automatically generated">
            <a:extLst>
              <a:ext uri="{FF2B5EF4-FFF2-40B4-BE49-F238E27FC236}">
                <a16:creationId xmlns:a16="http://schemas.microsoft.com/office/drawing/2014/main" id="{68F6678B-9A37-4F4D-9201-A9FF1B903F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4022" r="28644" b="-1"/>
          <a:stretch/>
        </p:blipFill>
        <p:spPr>
          <a:xfrm>
            <a:off x="6095999" y="10"/>
            <a:ext cx="6096001" cy="6857990"/>
          </a:xfrm>
          <a:prstGeom prst="rect">
            <a:avLst/>
          </a:prstGeom>
        </p:spPr>
      </p:pic>
      <p:sp>
        <p:nvSpPr>
          <p:cNvPr id="2" name="Title 1">
            <a:extLst>
              <a:ext uri="{FF2B5EF4-FFF2-40B4-BE49-F238E27FC236}">
                <a16:creationId xmlns:a16="http://schemas.microsoft.com/office/drawing/2014/main" id="{6CE9FCB7-6CC9-BA41-B553-C97F202ABBD6}"/>
              </a:ext>
            </a:extLst>
          </p:cNvPr>
          <p:cNvSpPr>
            <a:spLocks noGrp="1"/>
          </p:cNvSpPr>
          <p:nvPr>
            <p:ph type="title"/>
          </p:nvPr>
        </p:nvSpPr>
        <p:spPr>
          <a:xfrm>
            <a:off x="1899745" y="289930"/>
            <a:ext cx="8991600" cy="1645920"/>
          </a:xfrm>
          <a:solidFill>
            <a:schemeClr val="bg1">
              <a:alpha val="60000"/>
            </a:schemeClr>
          </a:solidFill>
          <a:ln w="38100" cap="sq">
            <a:solidFill>
              <a:schemeClr val="tx1"/>
            </a:solidFill>
            <a:miter lim="800000"/>
          </a:ln>
        </p:spPr>
        <p:txBody>
          <a:bodyPr vert="horz" lIns="274320" tIns="182880" rIns="274320" bIns="182880" rtlCol="0" anchor="ctr" anchorCtr="1">
            <a:normAutofit/>
          </a:bodyPr>
          <a:lstStyle/>
          <a:p>
            <a:r>
              <a:rPr lang="en-US" sz="2900" dirty="0">
                <a:solidFill>
                  <a:schemeClr val="tx1"/>
                </a:solidFill>
              </a:rPr>
              <a:t>Thank You!</a:t>
            </a:r>
            <a:br>
              <a:rPr lang="en-US" sz="2900" dirty="0">
                <a:solidFill>
                  <a:schemeClr val="tx1"/>
                </a:solidFill>
              </a:rPr>
            </a:br>
            <a:br>
              <a:rPr lang="en-US" sz="2900" dirty="0">
                <a:solidFill>
                  <a:schemeClr val="tx1"/>
                </a:solidFill>
              </a:rPr>
            </a:br>
            <a:r>
              <a:rPr lang="en-US" sz="2900" dirty="0">
                <a:solidFill>
                  <a:schemeClr val="tx1"/>
                </a:solidFill>
              </a:rPr>
              <a:t>Questions?</a:t>
            </a:r>
          </a:p>
        </p:txBody>
      </p:sp>
    </p:spTree>
    <p:extLst>
      <p:ext uri="{BB962C8B-B14F-4D97-AF65-F5344CB8AC3E}">
        <p14:creationId xmlns:p14="http://schemas.microsoft.com/office/powerpoint/2010/main" val="3958077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1DB3A7-320F-D84F-9A33-61A125AD61A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1186" t="12507" r="10787" b="54375"/>
          <a:stretch/>
        </p:blipFill>
        <p:spPr>
          <a:xfrm>
            <a:off x="1957388" y="1114426"/>
            <a:ext cx="8558212" cy="4700588"/>
          </a:xfrm>
          <a:prstGeom prst="rect">
            <a:avLst/>
          </a:prstGeom>
        </p:spPr>
      </p:pic>
      <p:sp>
        <p:nvSpPr>
          <p:cNvPr id="6" name="TextBox 5">
            <a:extLst>
              <a:ext uri="{FF2B5EF4-FFF2-40B4-BE49-F238E27FC236}">
                <a16:creationId xmlns:a16="http://schemas.microsoft.com/office/drawing/2014/main" id="{639B6CDF-0574-EB46-B971-60B84661AE23}"/>
              </a:ext>
            </a:extLst>
          </p:cNvPr>
          <p:cNvSpPr txBox="1"/>
          <p:nvPr/>
        </p:nvSpPr>
        <p:spPr>
          <a:xfrm>
            <a:off x="192510" y="6136109"/>
            <a:ext cx="12192000" cy="338554"/>
          </a:xfrm>
          <a:prstGeom prst="rect">
            <a:avLst/>
          </a:prstGeom>
          <a:noFill/>
        </p:spPr>
        <p:txBody>
          <a:bodyPr wrap="square" rtlCol="0">
            <a:spAutoFit/>
          </a:bodyPr>
          <a:lstStyle/>
          <a:p>
            <a:r>
              <a:rPr lang="en-US" sz="1600" dirty="0">
                <a:solidFill>
                  <a:srgbClr val="00B0F0"/>
                </a:solidFill>
                <a:hlinkClick r:id="rId4">
                  <a:extLst>
                    <a:ext uri="{A12FA001-AC4F-418D-AE19-62706E023703}">
                      <ahyp:hlinkClr xmlns:ahyp="http://schemas.microsoft.com/office/drawing/2018/hyperlinkcolor" val="tx"/>
                    </a:ext>
                  </a:extLst>
                </a:hlinkClick>
              </a:rPr>
              <a:t>https://www.theschwartzcenter.org/webinar/caring-for-yourself-others-during-the-covid-19-pandemic-managing-healthcare-workers-stress</a:t>
            </a:r>
            <a:endParaRPr lang="en-US" sz="1600" dirty="0">
              <a:solidFill>
                <a:srgbClr val="00B0F0"/>
              </a:solidFill>
            </a:endParaRPr>
          </a:p>
        </p:txBody>
      </p:sp>
      <p:sp>
        <p:nvSpPr>
          <p:cNvPr id="7" name="Title 1">
            <a:extLst>
              <a:ext uri="{FF2B5EF4-FFF2-40B4-BE49-F238E27FC236}">
                <a16:creationId xmlns:a16="http://schemas.microsoft.com/office/drawing/2014/main" id="{CD71789D-CBDD-7345-9AA1-C03EA0173D25}"/>
              </a:ext>
            </a:extLst>
          </p:cNvPr>
          <p:cNvSpPr>
            <a:spLocks noGrp="1"/>
          </p:cNvSpPr>
          <p:nvPr>
            <p:ph type="title"/>
          </p:nvPr>
        </p:nvSpPr>
        <p:spPr>
          <a:xfrm>
            <a:off x="2916935" y="125821"/>
            <a:ext cx="6941439" cy="824674"/>
          </a:xfrm>
        </p:spPr>
        <p:txBody>
          <a:bodyPr/>
          <a:lstStyle/>
          <a:p>
            <a:r>
              <a:rPr lang="en-US" dirty="0"/>
              <a:t>Schwartz center webinar(s)</a:t>
            </a:r>
          </a:p>
        </p:txBody>
      </p:sp>
    </p:spTree>
    <p:extLst>
      <p:ext uri="{BB962C8B-B14F-4D97-AF65-F5344CB8AC3E}">
        <p14:creationId xmlns:p14="http://schemas.microsoft.com/office/powerpoint/2010/main" val="1382866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B7E20-A285-F841-8795-82B460E5A4E8}"/>
              </a:ext>
            </a:extLst>
          </p:cNvPr>
          <p:cNvSpPr>
            <a:spLocks noGrp="1"/>
          </p:cNvSpPr>
          <p:nvPr>
            <p:ph type="title"/>
          </p:nvPr>
        </p:nvSpPr>
        <p:spPr>
          <a:xfrm>
            <a:off x="1927307" y="87859"/>
            <a:ext cx="8584503" cy="599782"/>
          </a:xfrm>
        </p:spPr>
        <p:txBody>
          <a:bodyPr>
            <a:normAutofit fontScale="90000"/>
          </a:bodyPr>
          <a:lstStyle/>
          <a:p>
            <a:r>
              <a:rPr lang="en-US" dirty="0"/>
              <a:t>Double edged sword values &amp; ideals</a:t>
            </a:r>
          </a:p>
        </p:txBody>
      </p:sp>
      <p:sp>
        <p:nvSpPr>
          <p:cNvPr id="3" name="Content Placeholder 2">
            <a:extLst>
              <a:ext uri="{FF2B5EF4-FFF2-40B4-BE49-F238E27FC236}">
                <a16:creationId xmlns:a16="http://schemas.microsoft.com/office/drawing/2014/main" id="{5C1C4BE3-668A-2F4D-9422-F73E4C28FFC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ACB932B-40EB-B24B-AE29-1D2446014E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4656" y="764765"/>
            <a:ext cx="9829807" cy="5729292"/>
          </a:xfrm>
          <a:prstGeom prst="rect">
            <a:avLst/>
          </a:prstGeom>
        </p:spPr>
      </p:pic>
      <p:sp>
        <p:nvSpPr>
          <p:cNvPr id="5" name="TextBox 4">
            <a:extLst>
              <a:ext uri="{FF2B5EF4-FFF2-40B4-BE49-F238E27FC236}">
                <a16:creationId xmlns:a16="http://schemas.microsoft.com/office/drawing/2014/main" id="{65769B5F-B0D8-0E4D-ADEB-55C017699FD9}"/>
              </a:ext>
            </a:extLst>
          </p:cNvPr>
          <p:cNvSpPr txBox="1"/>
          <p:nvPr/>
        </p:nvSpPr>
        <p:spPr>
          <a:xfrm>
            <a:off x="3629030" y="6494057"/>
            <a:ext cx="8458200" cy="369332"/>
          </a:xfrm>
          <a:prstGeom prst="rect">
            <a:avLst/>
          </a:prstGeom>
          <a:noFill/>
        </p:spPr>
        <p:txBody>
          <a:bodyPr wrap="square" rtlCol="0">
            <a:spAutoFit/>
          </a:bodyPr>
          <a:lstStyle/>
          <a:p>
            <a:pPr algn="r"/>
            <a:r>
              <a:rPr lang="en-US" dirty="0"/>
              <a:t>Slides/images used with permission from Patricia Watson, PhD; National Center for PTSD</a:t>
            </a:r>
          </a:p>
        </p:txBody>
      </p:sp>
    </p:spTree>
    <p:extLst>
      <p:ext uri="{BB962C8B-B14F-4D97-AF65-F5344CB8AC3E}">
        <p14:creationId xmlns:p14="http://schemas.microsoft.com/office/powerpoint/2010/main" val="24879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A18DA-907F-3445-AF6A-8CA783D2A623}"/>
              </a:ext>
            </a:extLst>
          </p:cNvPr>
          <p:cNvSpPr>
            <a:spLocks noGrp="1"/>
          </p:cNvSpPr>
          <p:nvPr>
            <p:ph type="title"/>
          </p:nvPr>
        </p:nvSpPr>
        <p:spPr>
          <a:xfrm>
            <a:off x="2231136" y="709862"/>
            <a:ext cx="7729728" cy="1188720"/>
          </a:xfrm>
        </p:spPr>
        <p:txBody>
          <a:bodyPr/>
          <a:lstStyle/>
          <a:p>
            <a:r>
              <a:rPr lang="en-US" dirty="0"/>
              <a:t>four Causes of stress injury</a:t>
            </a:r>
          </a:p>
        </p:txBody>
      </p:sp>
      <p:sp>
        <p:nvSpPr>
          <p:cNvPr id="6" name="TextBox 5">
            <a:extLst>
              <a:ext uri="{FF2B5EF4-FFF2-40B4-BE49-F238E27FC236}">
                <a16:creationId xmlns:a16="http://schemas.microsoft.com/office/drawing/2014/main" id="{67B110E2-6BEE-DE4B-A27F-95612A91DF30}"/>
              </a:ext>
            </a:extLst>
          </p:cNvPr>
          <p:cNvSpPr txBox="1"/>
          <p:nvPr/>
        </p:nvSpPr>
        <p:spPr>
          <a:xfrm>
            <a:off x="3429000" y="6436905"/>
            <a:ext cx="8458200" cy="369332"/>
          </a:xfrm>
          <a:prstGeom prst="rect">
            <a:avLst/>
          </a:prstGeom>
          <a:noFill/>
        </p:spPr>
        <p:txBody>
          <a:bodyPr wrap="square" rtlCol="0">
            <a:spAutoFit/>
          </a:bodyPr>
          <a:lstStyle/>
          <a:p>
            <a:pPr algn="r"/>
            <a:r>
              <a:rPr lang="en-US" dirty="0"/>
              <a:t>Slides/images used with permission from Patricia Watson, PhD; National Center for PTSD</a:t>
            </a:r>
          </a:p>
        </p:txBody>
      </p:sp>
      <p:pic>
        <p:nvPicPr>
          <p:cNvPr id="7" name="Picture 6">
            <a:extLst>
              <a:ext uri="{FF2B5EF4-FFF2-40B4-BE49-F238E27FC236}">
                <a16:creationId xmlns:a16="http://schemas.microsoft.com/office/drawing/2014/main" id="{49AD0349-3881-7F44-A7EC-44F3BF88F0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2022" y="2358981"/>
            <a:ext cx="10298093" cy="3342613"/>
          </a:xfrm>
          <a:prstGeom prst="rect">
            <a:avLst/>
          </a:prstGeom>
        </p:spPr>
      </p:pic>
    </p:spTree>
    <p:extLst>
      <p:ext uri="{BB962C8B-B14F-4D97-AF65-F5344CB8AC3E}">
        <p14:creationId xmlns:p14="http://schemas.microsoft.com/office/powerpoint/2010/main" val="1007301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59C665-4743-9748-BD35-DCBC00E941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36439" y="717624"/>
            <a:ext cx="8850601" cy="5833578"/>
          </a:xfrm>
          <a:prstGeom prst="rect">
            <a:avLst/>
          </a:prstGeom>
        </p:spPr>
      </p:pic>
      <p:sp>
        <p:nvSpPr>
          <p:cNvPr id="7" name="Title 1">
            <a:extLst>
              <a:ext uri="{FF2B5EF4-FFF2-40B4-BE49-F238E27FC236}">
                <a16:creationId xmlns:a16="http://schemas.microsoft.com/office/drawing/2014/main" id="{25BE11F3-99F2-264B-9264-718633401676}"/>
              </a:ext>
            </a:extLst>
          </p:cNvPr>
          <p:cNvSpPr>
            <a:spLocks noGrp="1"/>
          </p:cNvSpPr>
          <p:nvPr>
            <p:ph type="title"/>
          </p:nvPr>
        </p:nvSpPr>
        <p:spPr>
          <a:xfrm>
            <a:off x="3517011" y="71440"/>
            <a:ext cx="5469827" cy="581787"/>
          </a:xfrm>
        </p:spPr>
        <p:txBody>
          <a:bodyPr>
            <a:normAutofit fontScale="90000"/>
          </a:bodyPr>
          <a:lstStyle/>
          <a:p>
            <a:r>
              <a:rPr lang="en-US" dirty="0">
                <a:latin typeface="+mn-lt"/>
              </a:rPr>
              <a:t>Stress continuum model</a:t>
            </a:r>
          </a:p>
        </p:txBody>
      </p:sp>
      <p:sp>
        <p:nvSpPr>
          <p:cNvPr id="8" name="TextBox 7">
            <a:extLst>
              <a:ext uri="{FF2B5EF4-FFF2-40B4-BE49-F238E27FC236}">
                <a16:creationId xmlns:a16="http://schemas.microsoft.com/office/drawing/2014/main" id="{CC1C9CA7-0E75-1645-99DA-199B4CFD94CA}"/>
              </a:ext>
            </a:extLst>
          </p:cNvPr>
          <p:cNvSpPr txBox="1"/>
          <p:nvPr/>
        </p:nvSpPr>
        <p:spPr>
          <a:xfrm>
            <a:off x="3614744" y="6551202"/>
            <a:ext cx="8458200" cy="276999"/>
          </a:xfrm>
          <a:prstGeom prst="rect">
            <a:avLst/>
          </a:prstGeom>
          <a:noFill/>
        </p:spPr>
        <p:txBody>
          <a:bodyPr wrap="square" rtlCol="0">
            <a:spAutoFit/>
          </a:bodyPr>
          <a:lstStyle/>
          <a:p>
            <a:pPr algn="r"/>
            <a:r>
              <a:rPr lang="en-US" sz="1200" dirty="0"/>
              <a:t>Slides/images used with permission from Patricia Watson, PhD; National Center for PTSD</a:t>
            </a:r>
          </a:p>
        </p:txBody>
      </p:sp>
    </p:spTree>
    <p:extLst>
      <p:ext uri="{BB962C8B-B14F-4D97-AF65-F5344CB8AC3E}">
        <p14:creationId xmlns:p14="http://schemas.microsoft.com/office/powerpoint/2010/main" val="3253550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BD33-A1C3-194E-8285-CBC0E24610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2602649-BDCE-B540-A3F3-90884E0156E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7FAA59A-359A-734E-BC74-B534A63688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2727" y="0"/>
            <a:ext cx="9986545" cy="6858000"/>
          </a:xfrm>
          <a:prstGeom prst="rect">
            <a:avLst/>
          </a:prstGeom>
        </p:spPr>
      </p:pic>
      <p:sp>
        <p:nvSpPr>
          <p:cNvPr id="5" name="TextBox 4">
            <a:extLst>
              <a:ext uri="{FF2B5EF4-FFF2-40B4-BE49-F238E27FC236}">
                <a16:creationId xmlns:a16="http://schemas.microsoft.com/office/drawing/2014/main" id="{B8B92B6F-844A-FB48-AED2-FEC5B1B820D4}"/>
              </a:ext>
            </a:extLst>
          </p:cNvPr>
          <p:cNvSpPr txBox="1"/>
          <p:nvPr/>
        </p:nvSpPr>
        <p:spPr>
          <a:xfrm>
            <a:off x="3733800" y="6574396"/>
            <a:ext cx="8458200" cy="276999"/>
          </a:xfrm>
          <a:prstGeom prst="rect">
            <a:avLst/>
          </a:prstGeom>
          <a:noFill/>
        </p:spPr>
        <p:txBody>
          <a:bodyPr wrap="square" rtlCol="0">
            <a:spAutoFit/>
          </a:bodyPr>
          <a:lstStyle/>
          <a:p>
            <a:pPr algn="r"/>
            <a:r>
              <a:rPr lang="en-US" sz="1200" dirty="0"/>
              <a:t>Slides/images used with permission from Patricia Watson, PhD; National Center for PTSD</a:t>
            </a:r>
          </a:p>
        </p:txBody>
      </p:sp>
    </p:spTree>
    <p:extLst>
      <p:ext uri="{BB962C8B-B14F-4D97-AF65-F5344CB8AC3E}">
        <p14:creationId xmlns:p14="http://schemas.microsoft.com/office/powerpoint/2010/main" val="2382460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46A6C-B3CC-DE4F-936E-DCAE193FB566}"/>
              </a:ext>
            </a:extLst>
          </p:cNvPr>
          <p:cNvSpPr>
            <a:spLocks noGrp="1"/>
          </p:cNvSpPr>
          <p:nvPr>
            <p:ph type="title"/>
          </p:nvPr>
        </p:nvSpPr>
        <p:spPr/>
        <p:txBody>
          <a:bodyPr/>
          <a:lstStyle/>
          <a:p>
            <a:r>
              <a:rPr lang="en-US" dirty="0"/>
              <a:t>check</a:t>
            </a:r>
          </a:p>
        </p:txBody>
      </p:sp>
      <p:pic>
        <p:nvPicPr>
          <p:cNvPr id="4" name="Picture 3">
            <a:extLst>
              <a:ext uri="{FF2B5EF4-FFF2-40B4-BE49-F238E27FC236}">
                <a16:creationId xmlns:a16="http://schemas.microsoft.com/office/drawing/2014/main" id="{4F97C40F-0F53-ED4C-9E4E-F39493CEF2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0650" y="2616708"/>
            <a:ext cx="9410700" cy="3276600"/>
          </a:xfrm>
          <a:prstGeom prst="rect">
            <a:avLst/>
          </a:prstGeom>
        </p:spPr>
      </p:pic>
      <p:sp>
        <p:nvSpPr>
          <p:cNvPr id="5" name="TextBox 4">
            <a:extLst>
              <a:ext uri="{FF2B5EF4-FFF2-40B4-BE49-F238E27FC236}">
                <a16:creationId xmlns:a16="http://schemas.microsoft.com/office/drawing/2014/main" id="{8DFEEC48-6821-5A4A-A387-9D13AC3D788C}"/>
              </a:ext>
            </a:extLst>
          </p:cNvPr>
          <p:cNvSpPr txBox="1"/>
          <p:nvPr/>
        </p:nvSpPr>
        <p:spPr>
          <a:xfrm>
            <a:off x="3733800" y="6574396"/>
            <a:ext cx="8458200" cy="276999"/>
          </a:xfrm>
          <a:prstGeom prst="rect">
            <a:avLst/>
          </a:prstGeom>
          <a:noFill/>
        </p:spPr>
        <p:txBody>
          <a:bodyPr wrap="square" rtlCol="0">
            <a:spAutoFit/>
          </a:bodyPr>
          <a:lstStyle/>
          <a:p>
            <a:pPr algn="r"/>
            <a:r>
              <a:rPr lang="en-US" sz="1200" dirty="0"/>
              <a:t>Slides/images used with permission from Patricia Watson, PhD; National Center for PTSD</a:t>
            </a:r>
          </a:p>
        </p:txBody>
      </p:sp>
    </p:spTree>
    <p:extLst>
      <p:ext uri="{BB962C8B-B14F-4D97-AF65-F5344CB8AC3E}">
        <p14:creationId xmlns:p14="http://schemas.microsoft.com/office/powerpoint/2010/main" val="4235477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34B53BE1-D2E2-4E46-987E-211A9D500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B26A081B-AB53-5E49-93A0-E7F9A5251211}"/>
              </a:ext>
            </a:extLst>
          </p:cNvPr>
          <p:cNvSpPr>
            <a:spLocks noGrp="1"/>
          </p:cNvSpPr>
          <p:nvPr>
            <p:ph type="title"/>
          </p:nvPr>
        </p:nvSpPr>
        <p:spPr>
          <a:xfrm>
            <a:off x="534571" y="2689777"/>
            <a:ext cx="3643533" cy="1109713"/>
          </a:xfrm>
          <a:noFill/>
          <a:ln>
            <a:solidFill>
              <a:srgbClr val="FFFFFF"/>
            </a:solidFill>
          </a:ln>
        </p:spPr>
        <p:txBody>
          <a:bodyPr>
            <a:normAutofit fontScale="90000"/>
          </a:bodyPr>
          <a:lstStyle/>
          <a:p>
            <a:br>
              <a:rPr lang="en-US" dirty="0">
                <a:solidFill>
                  <a:srgbClr val="FFFFFF"/>
                </a:solidFill>
              </a:rPr>
            </a:br>
            <a:r>
              <a:rPr lang="en-US" sz="3100" dirty="0">
                <a:solidFill>
                  <a:srgbClr val="FFFFFF"/>
                </a:solidFill>
              </a:rPr>
              <a:t>CHECK</a:t>
            </a:r>
            <a:br>
              <a:rPr lang="en-US" dirty="0">
                <a:solidFill>
                  <a:srgbClr val="FFFFFF"/>
                </a:solidFill>
              </a:rPr>
            </a:br>
            <a:endParaRPr lang="en-US" dirty="0">
              <a:solidFill>
                <a:srgbClr val="FFFFFF"/>
              </a:solidFill>
            </a:endParaRPr>
          </a:p>
        </p:txBody>
      </p:sp>
      <p:sp useBgFill="1">
        <p:nvSpPr>
          <p:cNvPr id="15" name="Rectangle 11">
            <a:extLst>
              <a:ext uri="{FF2B5EF4-FFF2-40B4-BE49-F238E27FC236}">
                <a16:creationId xmlns:a16="http://schemas.microsoft.com/office/drawing/2014/main" id="{FFB9713E-9F53-4A50-BDAA-CEB2A263B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16" name="Content Placeholder 2">
            <a:extLst>
              <a:ext uri="{FF2B5EF4-FFF2-40B4-BE49-F238E27FC236}">
                <a16:creationId xmlns:a16="http://schemas.microsoft.com/office/drawing/2014/main" id="{4BC192B4-F7FB-42AB-8978-E66E1AD54DC9}"/>
              </a:ext>
            </a:extLst>
          </p:cNvPr>
          <p:cNvGraphicFramePr>
            <a:graphicFrameLocks noGrp="1"/>
          </p:cNvGraphicFramePr>
          <p:nvPr>
            <p:ph idx="1"/>
            <p:extLst>
              <p:ext uri="{D42A27DB-BD31-4B8C-83A1-F6EECF244321}">
                <p14:modId xmlns:p14="http://schemas.microsoft.com/office/powerpoint/2010/main" val="1545111011"/>
              </p:ext>
            </p:extLst>
          </p:nvPr>
        </p:nvGraphicFramePr>
        <p:xfrm>
          <a:off x="4996542" y="224852"/>
          <a:ext cx="6841671" cy="6430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918D2CEB-257E-C84E-8637-402E21817B19}"/>
              </a:ext>
            </a:extLst>
          </p:cNvPr>
          <p:cNvSpPr txBox="1"/>
          <p:nvPr/>
        </p:nvSpPr>
        <p:spPr>
          <a:xfrm>
            <a:off x="1232561" y="4358390"/>
            <a:ext cx="2196439" cy="830997"/>
          </a:xfrm>
          <a:prstGeom prst="rect">
            <a:avLst/>
          </a:prstGeom>
          <a:noFill/>
          <a:ln>
            <a:solidFill>
              <a:schemeClr val="tx1"/>
            </a:solidFill>
          </a:ln>
        </p:spPr>
        <p:txBody>
          <a:bodyPr wrap="square" rtlCol="0">
            <a:spAutoFit/>
          </a:bodyPr>
          <a:lstStyle/>
          <a:p>
            <a:pPr algn="ctr"/>
            <a:r>
              <a:rPr lang="en-US" sz="2400" dirty="0"/>
              <a:t>Examples from UNC trainings</a:t>
            </a:r>
          </a:p>
        </p:txBody>
      </p:sp>
    </p:spTree>
    <p:extLst>
      <p:ext uri="{BB962C8B-B14F-4D97-AF65-F5344CB8AC3E}">
        <p14:creationId xmlns:p14="http://schemas.microsoft.com/office/powerpoint/2010/main" val="398919409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Parcel">
  <a:themeElements>
    <a:clrScheme name="Parcel">
      <a:dk1>
        <a:srgbClr val="000000"/>
      </a:dk1>
      <a:lt1>
        <a:sysClr val="window" lastClr="FFFFFF"/>
      </a:lt1>
      <a:dk2>
        <a:srgbClr val="5E5E5E"/>
      </a:dk2>
      <a:lt2>
        <a:srgbClr val="DDDDDD"/>
      </a:lt2>
      <a:accent1>
        <a:srgbClr val="A6B727"/>
      </a:accent1>
      <a:accent2>
        <a:srgbClr val="418AB3"/>
      </a:accent2>
      <a:accent3>
        <a:srgbClr val="F69200"/>
      </a:accent3>
      <a:accent4>
        <a:srgbClr val="838383"/>
      </a:accent4>
      <a:accent5>
        <a:srgbClr val="FEC306"/>
      </a:accent5>
      <a:accent6>
        <a:srgbClr val="DF5327"/>
      </a:accent6>
      <a:hlink>
        <a:srgbClr val="F59E00"/>
      </a:hlink>
      <a:folHlink>
        <a:srgbClr val="B2B2B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5854</TotalTime>
  <Words>2286</Words>
  <Application>Microsoft Macintosh PowerPoint</Application>
  <PresentationFormat>Widescreen</PresentationFormat>
  <Paragraphs>204</Paragraphs>
  <Slides>28</Slides>
  <Notes>23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Gill Sans MT</vt:lpstr>
      <vt:lpstr>Wingdings</vt:lpstr>
      <vt:lpstr>Parcel</vt:lpstr>
      <vt:lpstr> Stress First Aid </vt:lpstr>
      <vt:lpstr>PowerPoint Presentation</vt:lpstr>
      <vt:lpstr>Schwartz center webinar(s)</vt:lpstr>
      <vt:lpstr>Double edged sword values &amp; ideals</vt:lpstr>
      <vt:lpstr>four Causes of stress injury</vt:lpstr>
      <vt:lpstr>Stress continuum model</vt:lpstr>
      <vt:lpstr>PowerPoint Presentation</vt:lpstr>
      <vt:lpstr>check</vt:lpstr>
      <vt:lpstr> CHECK </vt:lpstr>
      <vt:lpstr>coordinate</vt:lpstr>
      <vt:lpstr>coordinate</vt:lpstr>
      <vt:lpstr>cover</vt:lpstr>
      <vt:lpstr>cover</vt:lpstr>
      <vt:lpstr>calm</vt:lpstr>
      <vt:lpstr>calm</vt:lpstr>
      <vt:lpstr>connect</vt:lpstr>
      <vt:lpstr>connect</vt:lpstr>
      <vt:lpstr>competence</vt:lpstr>
      <vt:lpstr>competence</vt:lpstr>
      <vt:lpstr>confidence</vt:lpstr>
      <vt:lpstr>CONFIDENCE</vt:lpstr>
      <vt:lpstr>YOUR STRESS IMPACT</vt:lpstr>
      <vt:lpstr>Groups/“debriefings”</vt:lpstr>
      <vt:lpstr>NEJM STUDY</vt:lpstr>
      <vt:lpstr>“difficult” situations</vt:lpstr>
      <vt:lpstr>Ex’s: How integrate</vt:lpstr>
      <vt:lpstr>Resource Review</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Stress First Aid </dc:title>
  <dc:creator>Mary Prieur</dc:creator>
  <cp:lastModifiedBy>Mary Prieur</cp:lastModifiedBy>
  <cp:revision>14</cp:revision>
  <dcterms:created xsi:type="dcterms:W3CDTF">2020-10-29T12:44:18Z</dcterms:created>
  <dcterms:modified xsi:type="dcterms:W3CDTF">2022-08-19T16:04:34Z</dcterms:modified>
</cp:coreProperties>
</file>