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sldIdLst>
    <p:sldId id="256" r:id="rId5"/>
    <p:sldId id="1015" r:id="rId6"/>
    <p:sldId id="1080" r:id="rId7"/>
    <p:sldId id="1061" r:id="rId8"/>
    <p:sldId id="262" r:id="rId9"/>
    <p:sldId id="1065" r:id="rId10"/>
    <p:sldId id="529" r:id="rId11"/>
    <p:sldId id="518" r:id="rId12"/>
    <p:sldId id="1074" r:id="rId13"/>
    <p:sldId id="1073" r:id="rId14"/>
    <p:sldId id="1082" r:id="rId15"/>
    <p:sldId id="333" r:id="rId16"/>
    <p:sldId id="591" r:id="rId17"/>
    <p:sldId id="1062" r:id="rId18"/>
    <p:sldId id="996" r:id="rId19"/>
    <p:sldId id="1083" r:id="rId20"/>
    <p:sldId id="1067" r:id="rId21"/>
    <p:sldId id="1068" r:id="rId22"/>
    <p:sldId id="1078" r:id="rId23"/>
    <p:sldId id="1022" r:id="rId24"/>
    <p:sldId id="1023" r:id="rId25"/>
    <p:sldId id="1079" r:id="rId26"/>
    <p:sldId id="1084" r:id="rId27"/>
    <p:sldId id="1087" r:id="rId28"/>
    <p:sldId id="1088" r:id="rId29"/>
    <p:sldId id="268" r:id="rId30"/>
    <p:sldId id="641" r:id="rId31"/>
    <p:sldId id="1035" r:id="rId32"/>
    <p:sldId id="1017" r:id="rId33"/>
    <p:sldId id="1089" r:id="rId34"/>
    <p:sldId id="264" r:id="rId35"/>
    <p:sldId id="1042" r:id="rId36"/>
    <p:sldId id="108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83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7"/>
    <p:restoredTop sz="96327" autoAdjust="0"/>
  </p:normalViewPr>
  <p:slideViewPr>
    <p:cSldViewPr snapToGrid="0">
      <p:cViewPr varScale="1">
        <p:scale>
          <a:sx n="94" d="100"/>
          <a:sy n="94" d="100"/>
        </p:scale>
        <p:origin x="216" y="8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F20FD-574C-4041-86B2-F0CF758FC7DD}" type="datetimeFigureOut">
              <a:t>5/17/23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5C287-8FDD-4AEF-800A-3067E6FCEA60}" type="slidenum">
              <a:t>‹#›</a:t>
            </a:fld>
            <a:endParaRPr lang="en-US"/>
          </a:p>
        </p:txBody>
      </p:sp>
    </p:spTree>
    <p:extLst>
      <p:ext uri="{BB962C8B-B14F-4D97-AF65-F5344CB8AC3E}">
        <p14:creationId xmlns:p14="http://schemas.microsoft.com/office/powerpoint/2010/main" val="97198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1</a:t>
            </a:fld>
            <a:endParaRPr lang="en-US"/>
          </a:p>
        </p:txBody>
      </p:sp>
    </p:spTree>
    <p:extLst>
      <p:ext uri="{BB962C8B-B14F-4D97-AF65-F5344CB8AC3E}">
        <p14:creationId xmlns:p14="http://schemas.microsoft.com/office/powerpoint/2010/main" val="313644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23</a:t>
            </a:fld>
            <a:endParaRPr lang="en-US"/>
          </a:p>
        </p:txBody>
      </p:sp>
    </p:spTree>
    <p:extLst>
      <p:ext uri="{BB962C8B-B14F-4D97-AF65-F5344CB8AC3E}">
        <p14:creationId xmlns:p14="http://schemas.microsoft.com/office/powerpoint/2010/main" val="8143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24</a:t>
            </a:fld>
            <a:endParaRPr lang="en-US"/>
          </a:p>
        </p:txBody>
      </p:sp>
    </p:spTree>
    <p:extLst>
      <p:ext uri="{BB962C8B-B14F-4D97-AF65-F5344CB8AC3E}">
        <p14:creationId xmlns:p14="http://schemas.microsoft.com/office/powerpoint/2010/main" val="2470362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6ecb4da416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6ecb4da416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way to address the question of how to create parameters for age of onset. Here looking at a curve with age and cumulative onset as the axis’. This graph depicts disease course progression of a later onset disease (potentially a hereditary cancer) with peak occurring in latter years. Surveillance would begin around the age of 25 and definitive intervention would occur in here, later on, closer to the peak. Based on this idea/figure/visual, I think next steps would be to look in the literature for surveillance and intervention age ranges to try to determine timepoint between for intervention prior to symptoms. </a:t>
            </a:r>
            <a:endParaRPr dirty="0"/>
          </a:p>
        </p:txBody>
      </p:sp>
    </p:spTree>
    <p:extLst>
      <p:ext uri="{BB962C8B-B14F-4D97-AF65-F5344CB8AC3E}">
        <p14:creationId xmlns:p14="http://schemas.microsoft.com/office/powerpoint/2010/main" val="292057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27</a:t>
            </a:fld>
            <a:endParaRPr lang="en-US"/>
          </a:p>
        </p:txBody>
      </p:sp>
    </p:spTree>
    <p:extLst>
      <p:ext uri="{BB962C8B-B14F-4D97-AF65-F5344CB8AC3E}">
        <p14:creationId xmlns:p14="http://schemas.microsoft.com/office/powerpoint/2010/main" val="3260660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28</a:t>
            </a:fld>
            <a:endParaRPr lang="en-US"/>
          </a:p>
        </p:txBody>
      </p:sp>
    </p:spTree>
    <p:extLst>
      <p:ext uri="{BB962C8B-B14F-4D97-AF65-F5344CB8AC3E}">
        <p14:creationId xmlns:p14="http://schemas.microsoft.com/office/powerpoint/2010/main" val="3109965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SPECIFIC AIMS IN SUBSEQUENT SLIDES?!?</a:t>
            </a:r>
          </a:p>
        </p:txBody>
      </p:sp>
      <p:sp>
        <p:nvSpPr>
          <p:cNvPr id="4" name="Slide Number Placeholder 3"/>
          <p:cNvSpPr>
            <a:spLocks noGrp="1"/>
          </p:cNvSpPr>
          <p:nvPr>
            <p:ph type="sldNum" sz="quarter" idx="5"/>
          </p:nvPr>
        </p:nvSpPr>
        <p:spPr/>
        <p:txBody>
          <a:bodyPr/>
          <a:lstStyle/>
          <a:p>
            <a:fld id="{E755C287-8FDD-4AEF-800A-3067E6FCEA60}" type="slidenum">
              <a:rPr lang="en-US" smtClean="0"/>
              <a:t>29</a:t>
            </a:fld>
            <a:endParaRPr lang="en-US"/>
          </a:p>
        </p:txBody>
      </p:sp>
    </p:spTree>
    <p:extLst>
      <p:ext uri="{BB962C8B-B14F-4D97-AF65-F5344CB8AC3E}">
        <p14:creationId xmlns:p14="http://schemas.microsoft.com/office/powerpoint/2010/main" val="4045385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30</a:t>
            </a:fld>
            <a:endParaRPr lang="en-US"/>
          </a:p>
        </p:txBody>
      </p:sp>
    </p:spTree>
    <p:extLst>
      <p:ext uri="{BB962C8B-B14F-4D97-AF65-F5344CB8AC3E}">
        <p14:creationId xmlns:p14="http://schemas.microsoft.com/office/powerpoint/2010/main" val="3682607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a:p>
            <a:pPr algn="l"/>
            <a:r>
              <a:rPr lang="en-US" sz="1800" b="0" i="0" u="none" strike="noStrike" baseline="0" dirty="0">
                <a:latin typeface="AdvOT1ef757c0"/>
              </a:rPr>
              <a:t> </a:t>
            </a:r>
            <a:endParaRPr lang="en-US" dirty="0"/>
          </a:p>
        </p:txBody>
      </p:sp>
      <p:sp>
        <p:nvSpPr>
          <p:cNvPr id="4" name="Slide Number Placeholder 3"/>
          <p:cNvSpPr>
            <a:spLocks noGrp="1"/>
          </p:cNvSpPr>
          <p:nvPr>
            <p:ph type="sldNum" sz="quarter" idx="5"/>
          </p:nvPr>
        </p:nvSpPr>
        <p:spPr/>
        <p:txBody>
          <a:bodyPr/>
          <a:lstStyle/>
          <a:p>
            <a:fld id="{63F0EA98-F5C0-41F2-B19B-5DA1CA17DB13}" type="slidenum">
              <a:rPr lang="en-US" smtClean="0"/>
              <a:t>31</a:t>
            </a:fld>
            <a:endParaRPr lang="en-US"/>
          </a:p>
        </p:txBody>
      </p:sp>
    </p:spTree>
    <p:extLst>
      <p:ext uri="{BB962C8B-B14F-4D97-AF65-F5344CB8AC3E}">
        <p14:creationId xmlns:p14="http://schemas.microsoft.com/office/powerpoint/2010/main" val="3682440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32</a:t>
            </a:fld>
            <a:endParaRPr lang="en-US"/>
          </a:p>
        </p:txBody>
      </p:sp>
    </p:spTree>
    <p:extLst>
      <p:ext uri="{BB962C8B-B14F-4D97-AF65-F5344CB8AC3E}">
        <p14:creationId xmlns:p14="http://schemas.microsoft.com/office/powerpoint/2010/main" val="337890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4</a:t>
            </a:fld>
            <a:endParaRPr lang="en-US"/>
          </a:p>
        </p:txBody>
      </p:sp>
    </p:spTree>
    <p:extLst>
      <p:ext uri="{BB962C8B-B14F-4D97-AF65-F5344CB8AC3E}">
        <p14:creationId xmlns:p14="http://schemas.microsoft.com/office/powerpoint/2010/main" val="121886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6</a:t>
            </a:fld>
            <a:endParaRPr lang="en-US"/>
          </a:p>
        </p:txBody>
      </p:sp>
    </p:spTree>
    <p:extLst>
      <p:ext uri="{BB962C8B-B14F-4D97-AF65-F5344CB8AC3E}">
        <p14:creationId xmlns:p14="http://schemas.microsoft.com/office/powerpoint/2010/main" val="373283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9</a:t>
            </a:fld>
            <a:endParaRPr lang="en-US"/>
          </a:p>
        </p:txBody>
      </p:sp>
    </p:spTree>
    <p:extLst>
      <p:ext uri="{BB962C8B-B14F-4D97-AF65-F5344CB8AC3E}">
        <p14:creationId xmlns:p14="http://schemas.microsoft.com/office/powerpoint/2010/main" val="2200974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11</a:t>
            </a:fld>
            <a:endParaRPr lang="en-US"/>
          </a:p>
        </p:txBody>
      </p:sp>
    </p:spTree>
    <p:extLst>
      <p:ext uri="{BB962C8B-B14F-4D97-AF65-F5344CB8AC3E}">
        <p14:creationId xmlns:p14="http://schemas.microsoft.com/office/powerpoint/2010/main" val="1589537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16</a:t>
            </a:fld>
            <a:endParaRPr lang="en-US"/>
          </a:p>
        </p:txBody>
      </p:sp>
    </p:spTree>
    <p:extLst>
      <p:ext uri="{BB962C8B-B14F-4D97-AF65-F5344CB8AC3E}">
        <p14:creationId xmlns:p14="http://schemas.microsoft.com/office/powerpoint/2010/main" val="150979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19</a:t>
            </a:fld>
            <a:endParaRPr lang="en-US"/>
          </a:p>
        </p:txBody>
      </p:sp>
    </p:spTree>
    <p:extLst>
      <p:ext uri="{BB962C8B-B14F-4D97-AF65-F5344CB8AC3E}">
        <p14:creationId xmlns:p14="http://schemas.microsoft.com/office/powerpoint/2010/main" val="1126593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20</a:t>
            </a:fld>
            <a:endParaRPr lang="en-US"/>
          </a:p>
        </p:txBody>
      </p:sp>
    </p:spTree>
    <p:extLst>
      <p:ext uri="{BB962C8B-B14F-4D97-AF65-F5344CB8AC3E}">
        <p14:creationId xmlns:p14="http://schemas.microsoft.com/office/powerpoint/2010/main" val="2930397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55C287-8FDD-4AEF-800A-3067E6FCEA60}" type="slidenum">
              <a:rPr lang="en-US" smtClean="0"/>
              <a:t>22</a:t>
            </a:fld>
            <a:endParaRPr lang="en-US"/>
          </a:p>
        </p:txBody>
      </p:sp>
    </p:spTree>
    <p:extLst>
      <p:ext uri="{BB962C8B-B14F-4D97-AF65-F5344CB8AC3E}">
        <p14:creationId xmlns:p14="http://schemas.microsoft.com/office/powerpoint/2010/main" val="385583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B279-E5D3-A45E-0CF1-E634886C7C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C5A4D4-643F-D6FC-3F98-C4FAB4D6B2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84D60A-E5A9-8591-E455-2C1348F3B88C}"/>
              </a:ext>
            </a:extLst>
          </p:cNvPr>
          <p:cNvSpPr>
            <a:spLocks noGrp="1"/>
          </p:cNvSpPr>
          <p:nvPr>
            <p:ph type="dt" sz="half" idx="10"/>
          </p:nvPr>
        </p:nvSpPr>
        <p:spPr/>
        <p:txBody>
          <a:bodyPr/>
          <a:lstStyle/>
          <a:p>
            <a:fld id="{E8F57A64-9FE3-E34B-B6BC-FA2CC70C3D57}" type="datetimeFigureOut">
              <a:rPr lang="en-US" smtClean="0"/>
              <a:t>5/17/23</a:t>
            </a:fld>
            <a:endParaRPr lang="en-US"/>
          </a:p>
        </p:txBody>
      </p:sp>
      <p:sp>
        <p:nvSpPr>
          <p:cNvPr id="5" name="Footer Placeholder 4">
            <a:extLst>
              <a:ext uri="{FF2B5EF4-FFF2-40B4-BE49-F238E27FC236}">
                <a16:creationId xmlns:a16="http://schemas.microsoft.com/office/drawing/2014/main" id="{3C04375C-B663-BADC-5053-FCB25911A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FAB6B-D703-F58C-ABB2-E878D56E2A3A}"/>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34500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21476-C40F-E1ED-DC28-7AF673144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D942E6-7FB9-0B52-351F-D24D1031FB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47B2E-C87F-15D5-104B-095DF760237A}"/>
              </a:ext>
            </a:extLst>
          </p:cNvPr>
          <p:cNvSpPr>
            <a:spLocks noGrp="1"/>
          </p:cNvSpPr>
          <p:nvPr>
            <p:ph type="dt" sz="half" idx="10"/>
          </p:nvPr>
        </p:nvSpPr>
        <p:spPr/>
        <p:txBody>
          <a:bodyPr/>
          <a:lstStyle/>
          <a:p>
            <a:fld id="{E8F57A64-9FE3-E34B-B6BC-FA2CC70C3D57}" type="datetimeFigureOut">
              <a:rPr lang="en-US" smtClean="0"/>
              <a:t>5/17/23</a:t>
            </a:fld>
            <a:endParaRPr lang="en-US"/>
          </a:p>
        </p:txBody>
      </p:sp>
      <p:sp>
        <p:nvSpPr>
          <p:cNvPr id="5" name="Footer Placeholder 4">
            <a:extLst>
              <a:ext uri="{FF2B5EF4-FFF2-40B4-BE49-F238E27FC236}">
                <a16:creationId xmlns:a16="http://schemas.microsoft.com/office/drawing/2014/main" id="{C10DB36F-0D71-214A-3F8D-97F522CB5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707121-EDD5-326A-28C6-D18F6500BCBF}"/>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2255553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F042B7-404A-AE4D-858D-59311F769F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A45351-4533-4AAB-4CB4-8B5B6D9C3D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6A1F8-D002-C2EA-1726-10B4AF0EEEB9}"/>
              </a:ext>
            </a:extLst>
          </p:cNvPr>
          <p:cNvSpPr>
            <a:spLocks noGrp="1"/>
          </p:cNvSpPr>
          <p:nvPr>
            <p:ph type="dt" sz="half" idx="10"/>
          </p:nvPr>
        </p:nvSpPr>
        <p:spPr/>
        <p:txBody>
          <a:bodyPr/>
          <a:lstStyle/>
          <a:p>
            <a:fld id="{E8F57A64-9FE3-E34B-B6BC-FA2CC70C3D57}" type="datetimeFigureOut">
              <a:rPr lang="en-US" smtClean="0"/>
              <a:t>5/17/23</a:t>
            </a:fld>
            <a:endParaRPr lang="en-US"/>
          </a:p>
        </p:txBody>
      </p:sp>
      <p:sp>
        <p:nvSpPr>
          <p:cNvPr id="5" name="Footer Placeholder 4">
            <a:extLst>
              <a:ext uri="{FF2B5EF4-FFF2-40B4-BE49-F238E27FC236}">
                <a16:creationId xmlns:a16="http://schemas.microsoft.com/office/drawing/2014/main" id="{B6663562-BE02-C5F6-EDC6-0ECEAFC3B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F5EB0-78A3-00F6-D71C-D8DBCFAAFE26}"/>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2420037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32791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EC6F4-CFD1-A164-A99F-5C7E42C7E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397E88-087D-C6A1-1A50-AE27594C9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818C3-E421-9D67-7765-8D63581CD504}"/>
              </a:ext>
            </a:extLst>
          </p:cNvPr>
          <p:cNvSpPr>
            <a:spLocks noGrp="1"/>
          </p:cNvSpPr>
          <p:nvPr>
            <p:ph type="dt" sz="half" idx="10"/>
          </p:nvPr>
        </p:nvSpPr>
        <p:spPr/>
        <p:txBody>
          <a:bodyPr/>
          <a:lstStyle/>
          <a:p>
            <a:fld id="{E8F57A64-9FE3-E34B-B6BC-FA2CC70C3D57}" type="datetimeFigureOut">
              <a:rPr lang="en-US" smtClean="0"/>
              <a:t>5/17/23</a:t>
            </a:fld>
            <a:endParaRPr lang="en-US"/>
          </a:p>
        </p:txBody>
      </p:sp>
      <p:sp>
        <p:nvSpPr>
          <p:cNvPr id="5" name="Footer Placeholder 4">
            <a:extLst>
              <a:ext uri="{FF2B5EF4-FFF2-40B4-BE49-F238E27FC236}">
                <a16:creationId xmlns:a16="http://schemas.microsoft.com/office/drawing/2014/main" id="{8CF9EE9E-A505-367F-BC35-E2A37CBA71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EFD0B-E32B-8C59-5EAC-24191FC38269}"/>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1205110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6C24-8151-B1E3-F635-B9DEBA1A12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41AE88-CABC-8455-ED24-1A1E85B209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930FC8-ECC8-BBD1-10CB-E7CC0BA8A5A2}"/>
              </a:ext>
            </a:extLst>
          </p:cNvPr>
          <p:cNvSpPr>
            <a:spLocks noGrp="1"/>
          </p:cNvSpPr>
          <p:nvPr>
            <p:ph type="dt" sz="half" idx="10"/>
          </p:nvPr>
        </p:nvSpPr>
        <p:spPr/>
        <p:txBody>
          <a:bodyPr/>
          <a:lstStyle/>
          <a:p>
            <a:fld id="{E8F57A64-9FE3-E34B-B6BC-FA2CC70C3D57}" type="datetimeFigureOut">
              <a:rPr lang="en-US" smtClean="0"/>
              <a:t>5/17/23</a:t>
            </a:fld>
            <a:endParaRPr lang="en-US"/>
          </a:p>
        </p:txBody>
      </p:sp>
      <p:sp>
        <p:nvSpPr>
          <p:cNvPr id="5" name="Footer Placeholder 4">
            <a:extLst>
              <a:ext uri="{FF2B5EF4-FFF2-40B4-BE49-F238E27FC236}">
                <a16:creationId xmlns:a16="http://schemas.microsoft.com/office/drawing/2014/main" id="{5B84A15F-5A7C-F8D2-AA4F-D879641A7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27539-E33B-97DE-EF48-7EE57B086F72}"/>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1942433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42A81-6BD1-3170-251F-C5BD29E3C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C99485-451C-3884-542B-FFBC70FA02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79FEDF-C224-C313-BD21-4C01BA58B3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F890D3-55DE-E654-53A5-E33CA7BF0F4C}"/>
              </a:ext>
            </a:extLst>
          </p:cNvPr>
          <p:cNvSpPr>
            <a:spLocks noGrp="1"/>
          </p:cNvSpPr>
          <p:nvPr>
            <p:ph type="dt" sz="half" idx="10"/>
          </p:nvPr>
        </p:nvSpPr>
        <p:spPr/>
        <p:txBody>
          <a:bodyPr/>
          <a:lstStyle/>
          <a:p>
            <a:fld id="{E8F57A64-9FE3-E34B-B6BC-FA2CC70C3D57}" type="datetimeFigureOut">
              <a:rPr lang="en-US" smtClean="0"/>
              <a:t>5/17/23</a:t>
            </a:fld>
            <a:endParaRPr lang="en-US"/>
          </a:p>
        </p:txBody>
      </p:sp>
      <p:sp>
        <p:nvSpPr>
          <p:cNvPr id="6" name="Footer Placeholder 5">
            <a:extLst>
              <a:ext uri="{FF2B5EF4-FFF2-40B4-BE49-F238E27FC236}">
                <a16:creationId xmlns:a16="http://schemas.microsoft.com/office/drawing/2014/main" id="{E3B37F86-C8B4-3D17-E1E4-739A1FB5F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6A34B-C577-CB77-0332-623B9290A456}"/>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26815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72A9-B4D7-AE37-2394-ACF2F80E01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B6817D-435D-8D3C-24D2-C3FE346A38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968A47-657E-2ED4-7C3B-7FB9CCA772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5EAD4-FE13-6908-DE2D-CFAE8E2554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D550CB-5F58-64FF-6385-85BA9F8668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F1368D-EC28-1FCC-5436-8D8A57AE242B}"/>
              </a:ext>
            </a:extLst>
          </p:cNvPr>
          <p:cNvSpPr>
            <a:spLocks noGrp="1"/>
          </p:cNvSpPr>
          <p:nvPr>
            <p:ph type="dt" sz="half" idx="10"/>
          </p:nvPr>
        </p:nvSpPr>
        <p:spPr/>
        <p:txBody>
          <a:bodyPr/>
          <a:lstStyle/>
          <a:p>
            <a:fld id="{E8F57A64-9FE3-E34B-B6BC-FA2CC70C3D57}" type="datetimeFigureOut">
              <a:rPr lang="en-US" smtClean="0"/>
              <a:t>5/17/23</a:t>
            </a:fld>
            <a:endParaRPr lang="en-US"/>
          </a:p>
        </p:txBody>
      </p:sp>
      <p:sp>
        <p:nvSpPr>
          <p:cNvPr id="8" name="Footer Placeholder 7">
            <a:extLst>
              <a:ext uri="{FF2B5EF4-FFF2-40B4-BE49-F238E27FC236}">
                <a16:creationId xmlns:a16="http://schemas.microsoft.com/office/drawing/2014/main" id="{D46B9132-0F71-1F90-01E8-81885820BC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5778DD-E81A-B014-4D1E-19D05BFC91E5}"/>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996007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D8BE-CD57-95D9-93C4-C46F54C847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1C9B3B-E6AA-C6F0-7A89-9D42CC05F770}"/>
              </a:ext>
            </a:extLst>
          </p:cNvPr>
          <p:cNvSpPr>
            <a:spLocks noGrp="1"/>
          </p:cNvSpPr>
          <p:nvPr>
            <p:ph type="dt" sz="half" idx="10"/>
          </p:nvPr>
        </p:nvSpPr>
        <p:spPr/>
        <p:txBody>
          <a:bodyPr/>
          <a:lstStyle/>
          <a:p>
            <a:fld id="{E8F57A64-9FE3-E34B-B6BC-FA2CC70C3D57}" type="datetimeFigureOut">
              <a:rPr lang="en-US" smtClean="0"/>
              <a:t>5/17/23</a:t>
            </a:fld>
            <a:endParaRPr lang="en-US"/>
          </a:p>
        </p:txBody>
      </p:sp>
      <p:sp>
        <p:nvSpPr>
          <p:cNvPr id="4" name="Footer Placeholder 3">
            <a:extLst>
              <a:ext uri="{FF2B5EF4-FFF2-40B4-BE49-F238E27FC236}">
                <a16:creationId xmlns:a16="http://schemas.microsoft.com/office/drawing/2014/main" id="{4CDB612E-C756-0015-561E-C821D61A35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857C42-B3DA-4981-F339-114CE53A325B}"/>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45393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9FB181-2ABB-A08A-306A-B2567BDDA374}"/>
              </a:ext>
            </a:extLst>
          </p:cNvPr>
          <p:cNvSpPr>
            <a:spLocks noGrp="1"/>
          </p:cNvSpPr>
          <p:nvPr>
            <p:ph type="dt" sz="half" idx="10"/>
          </p:nvPr>
        </p:nvSpPr>
        <p:spPr/>
        <p:txBody>
          <a:bodyPr/>
          <a:lstStyle/>
          <a:p>
            <a:fld id="{E8F57A64-9FE3-E34B-B6BC-FA2CC70C3D57}" type="datetimeFigureOut">
              <a:rPr lang="en-US" smtClean="0"/>
              <a:t>5/17/23</a:t>
            </a:fld>
            <a:endParaRPr lang="en-US"/>
          </a:p>
        </p:txBody>
      </p:sp>
      <p:sp>
        <p:nvSpPr>
          <p:cNvPr id="3" name="Footer Placeholder 2">
            <a:extLst>
              <a:ext uri="{FF2B5EF4-FFF2-40B4-BE49-F238E27FC236}">
                <a16:creationId xmlns:a16="http://schemas.microsoft.com/office/drawing/2014/main" id="{0D129A21-606E-557F-709B-05BF4980CF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B086A4-63C0-A315-8650-1168331F392A}"/>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2404061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C2501-535F-5ABA-8CA0-E4E24A5F9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204035-D441-B875-38B3-0A1B96AA0A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1F2BF3-9B03-BBF5-E771-53C0528DA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F55CE-D434-84D3-C9C3-4DADBAB2E950}"/>
              </a:ext>
            </a:extLst>
          </p:cNvPr>
          <p:cNvSpPr>
            <a:spLocks noGrp="1"/>
          </p:cNvSpPr>
          <p:nvPr>
            <p:ph type="dt" sz="half" idx="10"/>
          </p:nvPr>
        </p:nvSpPr>
        <p:spPr/>
        <p:txBody>
          <a:bodyPr/>
          <a:lstStyle/>
          <a:p>
            <a:fld id="{E8F57A64-9FE3-E34B-B6BC-FA2CC70C3D57}" type="datetimeFigureOut">
              <a:rPr lang="en-US" smtClean="0"/>
              <a:t>5/17/23</a:t>
            </a:fld>
            <a:endParaRPr lang="en-US"/>
          </a:p>
        </p:txBody>
      </p:sp>
      <p:sp>
        <p:nvSpPr>
          <p:cNvPr id="6" name="Footer Placeholder 5">
            <a:extLst>
              <a:ext uri="{FF2B5EF4-FFF2-40B4-BE49-F238E27FC236}">
                <a16:creationId xmlns:a16="http://schemas.microsoft.com/office/drawing/2014/main" id="{55323F3B-B9E9-447A-5E4C-92723D772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E9867-27DE-E8A4-006E-160192B996A4}"/>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296699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5BB17-641C-79FF-5011-C343C244D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14AB93-012B-F938-D0DC-6F94A66839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3F4B2F-BCA4-8326-FE68-773E3387D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EA82B6-84E1-2BE0-54F5-654DF1864CB6}"/>
              </a:ext>
            </a:extLst>
          </p:cNvPr>
          <p:cNvSpPr>
            <a:spLocks noGrp="1"/>
          </p:cNvSpPr>
          <p:nvPr>
            <p:ph type="dt" sz="half" idx="10"/>
          </p:nvPr>
        </p:nvSpPr>
        <p:spPr/>
        <p:txBody>
          <a:bodyPr/>
          <a:lstStyle/>
          <a:p>
            <a:fld id="{E8F57A64-9FE3-E34B-B6BC-FA2CC70C3D57}" type="datetimeFigureOut">
              <a:rPr lang="en-US" smtClean="0"/>
              <a:t>5/17/23</a:t>
            </a:fld>
            <a:endParaRPr lang="en-US"/>
          </a:p>
        </p:txBody>
      </p:sp>
      <p:sp>
        <p:nvSpPr>
          <p:cNvPr id="6" name="Footer Placeholder 5">
            <a:extLst>
              <a:ext uri="{FF2B5EF4-FFF2-40B4-BE49-F238E27FC236}">
                <a16:creationId xmlns:a16="http://schemas.microsoft.com/office/drawing/2014/main" id="{6E0CE908-7073-AFDB-EF4C-B4A2BF6D9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FA82B1-9D43-7FE5-0810-73DD7B57CAD8}"/>
              </a:ext>
            </a:extLst>
          </p:cNvPr>
          <p:cNvSpPr>
            <a:spLocks noGrp="1"/>
          </p:cNvSpPr>
          <p:nvPr>
            <p:ph type="sldNum" sz="quarter" idx="12"/>
          </p:nvPr>
        </p:nvSpPr>
        <p:spPr/>
        <p:txBody>
          <a:bodyPr/>
          <a:lstStyle/>
          <a:p>
            <a:fld id="{4F932CBC-C1F4-F24E-8209-8F16E255C766}" type="slidenum">
              <a:rPr lang="en-US" smtClean="0"/>
              <a:t>‹#›</a:t>
            </a:fld>
            <a:endParaRPr lang="en-US"/>
          </a:p>
        </p:txBody>
      </p:sp>
    </p:spTree>
    <p:extLst>
      <p:ext uri="{BB962C8B-B14F-4D97-AF65-F5344CB8AC3E}">
        <p14:creationId xmlns:p14="http://schemas.microsoft.com/office/powerpoint/2010/main" val="123469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A2E106-F7C9-172D-CDA0-2E37C693F1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7CA670-DFAC-A5FD-85C2-BCD844A1BF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14534A-798C-15F3-6527-8E04B9D01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57A64-9FE3-E34B-B6BC-FA2CC70C3D57}" type="datetimeFigureOut">
              <a:rPr lang="en-US" smtClean="0"/>
              <a:t>5/17/23</a:t>
            </a:fld>
            <a:endParaRPr lang="en-US"/>
          </a:p>
        </p:txBody>
      </p:sp>
      <p:sp>
        <p:nvSpPr>
          <p:cNvPr id="5" name="Footer Placeholder 4">
            <a:extLst>
              <a:ext uri="{FF2B5EF4-FFF2-40B4-BE49-F238E27FC236}">
                <a16:creationId xmlns:a16="http://schemas.microsoft.com/office/drawing/2014/main" id="{460D1DE6-7E39-44B9-E972-CC70DABA7D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CD00C9-9CE8-AAB5-D853-E30FECB07B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932CBC-C1F4-F24E-8209-8F16E255C766}" type="slidenum">
              <a:rPr lang="en-US" smtClean="0"/>
              <a:t>‹#›</a:t>
            </a:fld>
            <a:endParaRPr lang="en-US"/>
          </a:p>
        </p:txBody>
      </p:sp>
    </p:spTree>
    <p:extLst>
      <p:ext uri="{BB962C8B-B14F-4D97-AF65-F5344CB8AC3E}">
        <p14:creationId xmlns:p14="http://schemas.microsoft.com/office/powerpoint/2010/main" val="3895485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Dn7DHdd6jF4"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F36DBA3-48C6-F503-F169-C246333D0858}"/>
              </a:ext>
            </a:extLst>
          </p:cNvPr>
          <p:cNvSpPr txBox="1">
            <a:spLocks/>
          </p:cNvSpPr>
          <p:nvPr/>
        </p:nvSpPr>
        <p:spPr>
          <a:xfrm>
            <a:off x="887104" y="552734"/>
            <a:ext cx="10508777" cy="295738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500" b="1" dirty="0"/>
              <a:t>We screen newborns… and there are many opportunities for genomic screening across the lifespan</a:t>
            </a:r>
            <a:endParaRPr lang="en-US" sz="4500" dirty="0"/>
          </a:p>
        </p:txBody>
      </p:sp>
      <p:sp>
        <p:nvSpPr>
          <p:cNvPr id="8" name="Subtitle 2">
            <a:extLst>
              <a:ext uri="{FF2B5EF4-FFF2-40B4-BE49-F238E27FC236}">
                <a16:creationId xmlns:a16="http://schemas.microsoft.com/office/drawing/2014/main" id="{98FB8FD8-3E5B-6A71-67B2-6F9C8EDA9FA0}"/>
              </a:ext>
            </a:extLst>
          </p:cNvPr>
          <p:cNvSpPr txBox="1">
            <a:spLocks/>
          </p:cNvSpPr>
          <p:nvPr/>
        </p:nvSpPr>
        <p:spPr>
          <a:xfrm>
            <a:off x="2862217" y="4290942"/>
            <a:ext cx="6400800" cy="20143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accent5">
                    <a:lumMod val="75000"/>
                  </a:schemeClr>
                </a:solidFill>
              </a:rPr>
              <a:t>Jonathan S. Berg, MD/PhD</a:t>
            </a:r>
          </a:p>
          <a:p>
            <a:r>
              <a:rPr lang="en-US" sz="2800" dirty="0">
                <a:solidFill>
                  <a:schemeClr val="accent5">
                    <a:lumMod val="75000"/>
                  </a:schemeClr>
                </a:solidFill>
              </a:rPr>
              <a:t>Department of Genetics</a:t>
            </a:r>
          </a:p>
          <a:p>
            <a:r>
              <a:rPr lang="en-US" sz="2800" dirty="0">
                <a:solidFill>
                  <a:schemeClr val="accent5">
                    <a:lumMod val="75000"/>
                  </a:schemeClr>
                </a:solidFill>
              </a:rPr>
              <a:t>UNC Chapel Hill</a:t>
            </a:r>
          </a:p>
          <a:p>
            <a:endParaRPr lang="en-US" sz="2800" dirty="0">
              <a:solidFill>
                <a:schemeClr val="accent5">
                  <a:lumMod val="75000"/>
                </a:schemeClr>
              </a:solidFill>
            </a:endParaRPr>
          </a:p>
        </p:txBody>
      </p:sp>
      <p:pic>
        <p:nvPicPr>
          <p:cNvPr id="9" name="Picture 8">
            <a:extLst>
              <a:ext uri="{FF2B5EF4-FFF2-40B4-BE49-F238E27FC236}">
                <a16:creationId xmlns:a16="http://schemas.microsoft.com/office/drawing/2014/main" id="{71F5D31F-BDBE-8E11-9C2A-09A67F751ADF}"/>
              </a:ext>
            </a:extLst>
          </p:cNvPr>
          <p:cNvPicPr>
            <a:picLocks noChangeAspect="1"/>
          </p:cNvPicPr>
          <p:nvPr/>
        </p:nvPicPr>
        <p:blipFill>
          <a:blip r:embed="rId3"/>
          <a:stretch>
            <a:fillRect/>
          </a:stretch>
        </p:blipFill>
        <p:spPr>
          <a:xfrm>
            <a:off x="9278808" y="5866832"/>
            <a:ext cx="2557289" cy="609487"/>
          </a:xfrm>
          <a:prstGeom prst="rect">
            <a:avLst/>
          </a:prstGeom>
        </p:spPr>
      </p:pic>
      <p:pic>
        <p:nvPicPr>
          <p:cNvPr id="2" name="Picture 2">
            <a:extLst>
              <a:ext uri="{FF2B5EF4-FFF2-40B4-BE49-F238E27FC236}">
                <a16:creationId xmlns:a16="http://schemas.microsoft.com/office/drawing/2014/main" id="{ED2CE561-7856-39F1-5BA3-2BAB5452C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903" y="5434780"/>
            <a:ext cx="3047677" cy="1140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63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CEBA-E4AF-CD6E-CB80-690501813DE0}"/>
              </a:ext>
            </a:extLst>
          </p:cNvPr>
          <p:cNvSpPr>
            <a:spLocks noGrp="1"/>
          </p:cNvSpPr>
          <p:nvPr>
            <p:ph type="title"/>
          </p:nvPr>
        </p:nvSpPr>
        <p:spPr/>
        <p:txBody>
          <a:bodyPr/>
          <a:lstStyle/>
          <a:p>
            <a:r>
              <a:rPr lang="en-US" b="1" u="sng" dirty="0"/>
              <a:t>Some early lessons learned </a:t>
            </a:r>
          </a:p>
        </p:txBody>
      </p:sp>
      <p:sp>
        <p:nvSpPr>
          <p:cNvPr id="3" name="Content Placeholder 2">
            <a:extLst>
              <a:ext uri="{FF2B5EF4-FFF2-40B4-BE49-F238E27FC236}">
                <a16:creationId xmlns:a16="http://schemas.microsoft.com/office/drawing/2014/main" id="{32C47CAF-030A-C630-F064-615FE5AC9070}"/>
              </a:ext>
            </a:extLst>
          </p:cNvPr>
          <p:cNvSpPr>
            <a:spLocks noGrp="1"/>
          </p:cNvSpPr>
          <p:nvPr>
            <p:ph idx="1"/>
          </p:nvPr>
        </p:nvSpPr>
        <p:spPr/>
        <p:txBody>
          <a:bodyPr/>
          <a:lstStyle/>
          <a:p>
            <a:r>
              <a:rPr lang="en-US" dirty="0"/>
              <a:t>Approximately a decade from idea to implementation</a:t>
            </a:r>
          </a:p>
          <a:p>
            <a:r>
              <a:rPr lang="en-US" dirty="0"/>
              <a:t>Some patients are interested, but often because of a personal or family history that might be better addressed with clinical testing</a:t>
            </a:r>
          </a:p>
          <a:p>
            <a:r>
              <a:rPr lang="en-US" dirty="0"/>
              <a:t>Few harms documented, relatively modest benefits</a:t>
            </a:r>
          </a:p>
          <a:p>
            <a:r>
              <a:rPr lang="en-US" dirty="0"/>
              <a:t>Cost effectiveness analyses support CDC Tier 1 conditions as an initial starting point for genomic screening</a:t>
            </a:r>
          </a:p>
          <a:p>
            <a:r>
              <a:rPr lang="en-US" dirty="0"/>
              <a:t>What are the ongoing challenges?</a:t>
            </a:r>
          </a:p>
        </p:txBody>
      </p:sp>
    </p:spTree>
    <p:extLst>
      <p:ext uri="{BB962C8B-B14F-4D97-AF65-F5344CB8AC3E}">
        <p14:creationId xmlns:p14="http://schemas.microsoft.com/office/powerpoint/2010/main" val="6288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A1F3F8-F003-0DEC-3B84-47A32A593807}"/>
              </a:ext>
            </a:extLst>
          </p:cNvPr>
          <p:cNvPicPr>
            <a:picLocks noChangeAspect="1"/>
          </p:cNvPicPr>
          <p:nvPr/>
        </p:nvPicPr>
        <p:blipFill rotWithShape="1">
          <a:blip r:embed="rId3"/>
          <a:srcRect t="13358"/>
          <a:stretch/>
        </p:blipFill>
        <p:spPr>
          <a:xfrm>
            <a:off x="264488" y="162863"/>
            <a:ext cx="5654580" cy="3266137"/>
          </a:xfrm>
          <a:prstGeom prst="rect">
            <a:avLst/>
          </a:prstGeom>
        </p:spPr>
      </p:pic>
      <p:sp>
        <p:nvSpPr>
          <p:cNvPr id="5" name="TextBox 4">
            <a:extLst>
              <a:ext uri="{FF2B5EF4-FFF2-40B4-BE49-F238E27FC236}">
                <a16:creationId xmlns:a16="http://schemas.microsoft.com/office/drawing/2014/main" id="{C4AAB211-4127-F6E0-50DD-6BBA3B5EA06F}"/>
              </a:ext>
            </a:extLst>
          </p:cNvPr>
          <p:cNvSpPr txBox="1"/>
          <p:nvPr/>
        </p:nvSpPr>
        <p:spPr>
          <a:xfrm>
            <a:off x="264488" y="2863046"/>
            <a:ext cx="4889672" cy="300082"/>
          </a:xfrm>
          <a:prstGeom prst="rect">
            <a:avLst/>
          </a:prstGeom>
          <a:noFill/>
        </p:spPr>
        <p:txBody>
          <a:bodyPr wrap="none" rtlCol="0">
            <a:spAutoFit/>
          </a:bodyPr>
          <a:lstStyle/>
          <a:p>
            <a:r>
              <a:rPr lang="en-US" sz="1350" dirty="0"/>
              <a:t>https://</a:t>
            </a:r>
            <a:r>
              <a:rPr lang="en-US" sz="1350" dirty="0" err="1"/>
              <a:t>www.gov.uk</a:t>
            </a:r>
            <a:r>
              <a:rPr lang="en-US" sz="1350" dirty="0"/>
              <a:t>/guidance/</a:t>
            </a:r>
            <a:r>
              <a:rPr lang="en-US" sz="1350" dirty="0" err="1"/>
              <a:t>nhs</a:t>
            </a:r>
            <a:r>
              <a:rPr lang="en-US" sz="1350" dirty="0"/>
              <a:t>-population-screening-explained</a:t>
            </a:r>
          </a:p>
        </p:txBody>
      </p:sp>
      <p:grpSp>
        <p:nvGrpSpPr>
          <p:cNvPr id="2" name="Group 1">
            <a:extLst>
              <a:ext uri="{FF2B5EF4-FFF2-40B4-BE49-F238E27FC236}">
                <a16:creationId xmlns:a16="http://schemas.microsoft.com/office/drawing/2014/main" id="{B1F3F985-0159-392C-5893-44254EB0D871}"/>
              </a:ext>
            </a:extLst>
          </p:cNvPr>
          <p:cNvGrpSpPr/>
          <p:nvPr/>
        </p:nvGrpSpPr>
        <p:grpSpPr>
          <a:xfrm>
            <a:off x="6917833" y="757945"/>
            <a:ext cx="4326340" cy="4921760"/>
            <a:chOff x="6917833" y="757945"/>
            <a:chExt cx="4326340" cy="4921760"/>
          </a:xfrm>
        </p:grpSpPr>
        <p:grpSp>
          <p:nvGrpSpPr>
            <p:cNvPr id="21" name="Group 20">
              <a:extLst>
                <a:ext uri="{FF2B5EF4-FFF2-40B4-BE49-F238E27FC236}">
                  <a16:creationId xmlns:a16="http://schemas.microsoft.com/office/drawing/2014/main" id="{C7C782D1-44F1-5371-20C7-2FA6542D963C}"/>
                </a:ext>
              </a:extLst>
            </p:cNvPr>
            <p:cNvGrpSpPr/>
            <p:nvPr/>
          </p:nvGrpSpPr>
          <p:grpSpPr>
            <a:xfrm>
              <a:off x="6917833" y="757945"/>
              <a:ext cx="4326340" cy="4094329"/>
              <a:chOff x="6917833" y="757945"/>
              <a:chExt cx="4326340" cy="4094329"/>
            </a:xfrm>
          </p:grpSpPr>
          <p:sp>
            <p:nvSpPr>
              <p:cNvPr id="9" name="Rectangle 8">
                <a:extLst>
                  <a:ext uri="{FF2B5EF4-FFF2-40B4-BE49-F238E27FC236}">
                    <a16:creationId xmlns:a16="http://schemas.microsoft.com/office/drawing/2014/main" id="{072B5069-F1F5-245E-5E75-9CDDB9F511D4}"/>
                  </a:ext>
                </a:extLst>
              </p:cNvPr>
              <p:cNvSpPr/>
              <p:nvPr/>
            </p:nvSpPr>
            <p:spPr>
              <a:xfrm>
                <a:off x="6917833" y="757945"/>
                <a:ext cx="4326340" cy="4094329"/>
              </a:xfrm>
              <a:prstGeom prst="rect">
                <a:avLst/>
              </a:prstGeom>
              <a:gradFill flip="none" rotWithShape="1">
                <a:gsLst>
                  <a:gs pos="77000">
                    <a:schemeClr val="accent2">
                      <a:lumMod val="75000"/>
                    </a:schemeClr>
                  </a:gs>
                  <a:gs pos="34000">
                    <a:srgbClr val="008379"/>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4E63BB81-6C19-C145-94EE-7328D8E40871}"/>
                  </a:ext>
                </a:extLst>
              </p:cNvPr>
              <p:cNvSpPr/>
              <p:nvPr/>
            </p:nvSpPr>
            <p:spPr>
              <a:xfrm>
                <a:off x="10329773" y="3937874"/>
                <a:ext cx="914400" cy="914400"/>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Monogenic disease</a:t>
                </a:r>
              </a:p>
            </p:txBody>
          </p:sp>
        </p:grpSp>
        <p:sp>
          <p:nvSpPr>
            <p:cNvPr id="13" name="TextBox 12">
              <a:extLst>
                <a:ext uri="{FF2B5EF4-FFF2-40B4-BE49-F238E27FC236}">
                  <a16:creationId xmlns:a16="http://schemas.microsoft.com/office/drawing/2014/main" id="{9685D059-2BA3-C954-5D47-3D423D6C6D7F}"/>
                </a:ext>
              </a:extLst>
            </p:cNvPr>
            <p:cNvSpPr txBox="1"/>
            <p:nvPr/>
          </p:nvSpPr>
          <p:spPr>
            <a:xfrm>
              <a:off x="7288695" y="1079604"/>
              <a:ext cx="2701831" cy="646331"/>
            </a:xfrm>
            <a:prstGeom prst="rect">
              <a:avLst/>
            </a:prstGeom>
            <a:noFill/>
          </p:spPr>
          <p:txBody>
            <a:bodyPr wrap="square" rtlCol="0">
              <a:spAutoFit/>
            </a:bodyPr>
            <a:lstStyle/>
            <a:p>
              <a:r>
                <a:rPr lang="en-US" b="1" dirty="0">
                  <a:solidFill>
                    <a:schemeClr val="bg1"/>
                  </a:solidFill>
                </a:rPr>
                <a:t>Normal population risk for poor health outcomes</a:t>
              </a:r>
            </a:p>
          </p:txBody>
        </p:sp>
        <p:grpSp>
          <p:nvGrpSpPr>
            <p:cNvPr id="23" name="Group 22">
              <a:extLst>
                <a:ext uri="{FF2B5EF4-FFF2-40B4-BE49-F238E27FC236}">
                  <a16:creationId xmlns:a16="http://schemas.microsoft.com/office/drawing/2014/main" id="{6AC5FD53-9833-10AD-DD65-528AEBCCFABA}"/>
                </a:ext>
              </a:extLst>
            </p:cNvPr>
            <p:cNvGrpSpPr/>
            <p:nvPr/>
          </p:nvGrpSpPr>
          <p:grpSpPr>
            <a:xfrm>
              <a:off x="7600633" y="4397634"/>
              <a:ext cx="3500061" cy="1282071"/>
              <a:chOff x="7600633" y="4397634"/>
              <a:chExt cx="3500061" cy="1282071"/>
            </a:xfrm>
          </p:grpSpPr>
          <p:sp>
            <p:nvSpPr>
              <p:cNvPr id="17" name="TextBox 16">
                <a:extLst>
                  <a:ext uri="{FF2B5EF4-FFF2-40B4-BE49-F238E27FC236}">
                    <a16:creationId xmlns:a16="http://schemas.microsoft.com/office/drawing/2014/main" id="{E81D2534-5599-69AB-6555-FD7D4F346A31}"/>
                  </a:ext>
                </a:extLst>
              </p:cNvPr>
              <p:cNvSpPr txBox="1"/>
              <p:nvPr/>
            </p:nvSpPr>
            <p:spPr>
              <a:xfrm>
                <a:off x="7600633" y="5310373"/>
                <a:ext cx="3500061" cy="369332"/>
              </a:xfrm>
              <a:prstGeom prst="rect">
                <a:avLst/>
              </a:prstGeom>
              <a:noFill/>
            </p:spPr>
            <p:txBody>
              <a:bodyPr wrap="none" rtlCol="0">
                <a:spAutoFit/>
              </a:bodyPr>
              <a:lstStyle/>
              <a:p>
                <a:r>
                  <a:rPr lang="en-US" b="1" dirty="0"/>
                  <a:t>High risk for poor health outcomes</a:t>
                </a:r>
              </a:p>
            </p:txBody>
          </p:sp>
          <p:sp>
            <p:nvSpPr>
              <p:cNvPr id="19" name="Arc 18">
                <a:extLst>
                  <a:ext uri="{FF2B5EF4-FFF2-40B4-BE49-F238E27FC236}">
                    <a16:creationId xmlns:a16="http://schemas.microsoft.com/office/drawing/2014/main" id="{D5A21F9B-4E9A-AA9F-94E0-1479A651B309}"/>
                  </a:ext>
                </a:extLst>
              </p:cNvPr>
              <p:cNvSpPr/>
              <p:nvPr/>
            </p:nvSpPr>
            <p:spPr>
              <a:xfrm rot="5400000">
                <a:off x="9984626" y="4397634"/>
                <a:ext cx="914400" cy="914400"/>
              </a:xfrm>
              <a:prstGeom prst="arc">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0" name="Content Placeholder 2">
            <a:extLst>
              <a:ext uri="{FF2B5EF4-FFF2-40B4-BE49-F238E27FC236}">
                <a16:creationId xmlns:a16="http://schemas.microsoft.com/office/drawing/2014/main" id="{862F11C4-8B8F-00C5-6F5A-D39D8A2AC986}"/>
              </a:ext>
            </a:extLst>
          </p:cNvPr>
          <p:cNvSpPr>
            <a:spLocks noGrp="1"/>
          </p:cNvSpPr>
          <p:nvPr>
            <p:ph idx="1"/>
          </p:nvPr>
        </p:nvSpPr>
        <p:spPr>
          <a:xfrm>
            <a:off x="354270" y="3532485"/>
            <a:ext cx="6391702" cy="3162652"/>
          </a:xfrm>
        </p:spPr>
        <p:txBody>
          <a:bodyPr>
            <a:normAutofit fontScale="92500" lnSpcReduction="10000"/>
          </a:bodyPr>
          <a:lstStyle/>
          <a:p>
            <a:r>
              <a:rPr lang="en-US" dirty="0"/>
              <a:t>Traditional “screening” tests done in public health and medical care are often not thought of as “diagnostic”</a:t>
            </a:r>
          </a:p>
          <a:p>
            <a:pPr lvl="1">
              <a:buFont typeface="System Font Regular"/>
              <a:buChar char="-"/>
            </a:pPr>
            <a:r>
              <a:rPr lang="en-US" dirty="0"/>
              <a:t>Need a secondary test to confirm</a:t>
            </a:r>
          </a:p>
          <a:p>
            <a:pPr lvl="1">
              <a:buFont typeface="System Font Regular"/>
              <a:buChar char="-"/>
            </a:pPr>
            <a:r>
              <a:rPr lang="en-US" dirty="0"/>
              <a:t>E.g. Mammography BIRADS category 5 equates to a 95% likelihood of cancer</a:t>
            </a:r>
          </a:p>
          <a:p>
            <a:r>
              <a:rPr lang="en-US" dirty="0"/>
              <a:t>A monogenic “disease” is a specific diagnosis that itself does not mean any given manifestation exists or will develop</a:t>
            </a:r>
          </a:p>
          <a:p>
            <a:pPr lvl="1"/>
            <a:endParaRPr lang="en-US" sz="2800" dirty="0"/>
          </a:p>
        </p:txBody>
      </p:sp>
    </p:spTree>
    <p:extLst>
      <p:ext uri="{BB962C8B-B14F-4D97-AF65-F5344CB8AC3E}">
        <p14:creationId xmlns:p14="http://schemas.microsoft.com/office/powerpoint/2010/main" val="415834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527" y="1491261"/>
            <a:ext cx="11193973" cy="2018930"/>
          </a:xfrm>
          <a:ln>
            <a:noFill/>
          </a:ln>
        </p:spPr>
        <p:txBody>
          <a:bodyPr>
            <a:normAutofit/>
          </a:bodyPr>
          <a:lstStyle/>
          <a:p>
            <a:r>
              <a:rPr lang="en-US" dirty="0"/>
              <a:t>Genome-wide association studies (GWAS) have been used to identify loci (typically single nucleotide polymorphisms) that are statistically enriched in people with a variety of phenotypes (diseases, quantitative traits, etc.)</a:t>
            </a:r>
          </a:p>
          <a:p>
            <a:r>
              <a:rPr lang="en-US" dirty="0"/>
              <a:t>Genetic risk profiles can be derived from the burden of these risk SNPs</a:t>
            </a:r>
          </a:p>
          <a:p>
            <a:endParaRPr lang="en-US" dirty="0"/>
          </a:p>
          <a:p>
            <a:pPr lvl="1"/>
            <a:endParaRPr lang="en-US" sz="3200" dirty="0"/>
          </a:p>
        </p:txBody>
      </p:sp>
      <p:grpSp>
        <p:nvGrpSpPr>
          <p:cNvPr id="21" name="Group 20"/>
          <p:cNvGrpSpPr/>
          <p:nvPr/>
        </p:nvGrpSpPr>
        <p:grpSpPr>
          <a:xfrm>
            <a:off x="517165" y="3558344"/>
            <a:ext cx="4626886" cy="2976005"/>
            <a:chOff x="639384" y="1706520"/>
            <a:chExt cx="4626886" cy="2976005"/>
          </a:xfrm>
        </p:grpSpPr>
        <p:sp>
          <p:nvSpPr>
            <p:cNvPr id="22" name="Freeform 21"/>
            <p:cNvSpPr/>
            <p:nvPr/>
          </p:nvSpPr>
          <p:spPr>
            <a:xfrm>
              <a:off x="1473199" y="2476127"/>
              <a:ext cx="2980267" cy="1723339"/>
            </a:xfrm>
            <a:custGeom>
              <a:avLst/>
              <a:gdLst>
                <a:gd name="connsiteX0" fmla="*/ 0 w 2980267"/>
                <a:gd name="connsiteY0" fmla="*/ 1723339 h 1723339"/>
                <a:gd name="connsiteX1" fmla="*/ 829734 w 2980267"/>
                <a:gd name="connsiteY1" fmla="*/ 1435473 h 1723339"/>
                <a:gd name="connsiteX2" fmla="*/ 1219200 w 2980267"/>
                <a:gd name="connsiteY2" fmla="*/ 571873 h 1723339"/>
                <a:gd name="connsiteX3" fmla="*/ 1524000 w 2980267"/>
                <a:gd name="connsiteY3" fmla="*/ 80806 h 1723339"/>
                <a:gd name="connsiteX4" fmla="*/ 1811867 w 2980267"/>
                <a:gd name="connsiteY4" fmla="*/ 131606 h 1723339"/>
                <a:gd name="connsiteX5" fmla="*/ 2252134 w 2980267"/>
                <a:gd name="connsiteY5" fmla="*/ 1333873 h 1723339"/>
                <a:gd name="connsiteX6" fmla="*/ 2980267 w 2980267"/>
                <a:gd name="connsiteY6" fmla="*/ 1672539 h 1723339"/>
                <a:gd name="connsiteX7" fmla="*/ 2980267 w 2980267"/>
                <a:gd name="connsiteY7" fmla="*/ 1672539 h 172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0267" h="1723339">
                  <a:moveTo>
                    <a:pt x="0" y="1723339"/>
                  </a:moveTo>
                  <a:cubicBezTo>
                    <a:pt x="313267" y="1675361"/>
                    <a:pt x="626534" y="1627384"/>
                    <a:pt x="829734" y="1435473"/>
                  </a:cubicBezTo>
                  <a:cubicBezTo>
                    <a:pt x="1032934" y="1243562"/>
                    <a:pt x="1103489" y="797651"/>
                    <a:pt x="1219200" y="571873"/>
                  </a:cubicBezTo>
                  <a:cubicBezTo>
                    <a:pt x="1334911" y="346095"/>
                    <a:pt x="1425222" y="154184"/>
                    <a:pt x="1524000" y="80806"/>
                  </a:cubicBezTo>
                  <a:cubicBezTo>
                    <a:pt x="1622778" y="7428"/>
                    <a:pt x="1690511" y="-77238"/>
                    <a:pt x="1811867" y="131606"/>
                  </a:cubicBezTo>
                  <a:cubicBezTo>
                    <a:pt x="1933223" y="340450"/>
                    <a:pt x="2057401" y="1077051"/>
                    <a:pt x="2252134" y="1333873"/>
                  </a:cubicBezTo>
                  <a:cubicBezTo>
                    <a:pt x="2446867" y="1590695"/>
                    <a:pt x="2980267" y="1672539"/>
                    <a:pt x="2980267" y="1672539"/>
                  </a:cubicBezTo>
                  <a:lnTo>
                    <a:pt x="2980267" y="1672539"/>
                  </a:lnTo>
                </a:path>
              </a:pathLst>
            </a:custGeom>
            <a:solidFill>
              <a:srgbClr val="0000FF"/>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1714144" y="2488828"/>
              <a:ext cx="2950985" cy="1706406"/>
            </a:xfrm>
            <a:custGeom>
              <a:avLst/>
              <a:gdLst>
                <a:gd name="connsiteX0" fmla="*/ 0 w 2980267"/>
                <a:gd name="connsiteY0" fmla="*/ 1723339 h 1723339"/>
                <a:gd name="connsiteX1" fmla="*/ 829734 w 2980267"/>
                <a:gd name="connsiteY1" fmla="*/ 1435473 h 1723339"/>
                <a:gd name="connsiteX2" fmla="*/ 1219200 w 2980267"/>
                <a:gd name="connsiteY2" fmla="*/ 571873 h 1723339"/>
                <a:gd name="connsiteX3" fmla="*/ 1524000 w 2980267"/>
                <a:gd name="connsiteY3" fmla="*/ 80806 h 1723339"/>
                <a:gd name="connsiteX4" fmla="*/ 1811867 w 2980267"/>
                <a:gd name="connsiteY4" fmla="*/ 131606 h 1723339"/>
                <a:gd name="connsiteX5" fmla="*/ 2252134 w 2980267"/>
                <a:gd name="connsiteY5" fmla="*/ 1333873 h 1723339"/>
                <a:gd name="connsiteX6" fmla="*/ 2980267 w 2980267"/>
                <a:gd name="connsiteY6" fmla="*/ 1672539 h 1723339"/>
                <a:gd name="connsiteX7" fmla="*/ 2980267 w 2980267"/>
                <a:gd name="connsiteY7" fmla="*/ 1672539 h 172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0267" h="1723339">
                  <a:moveTo>
                    <a:pt x="0" y="1723339"/>
                  </a:moveTo>
                  <a:cubicBezTo>
                    <a:pt x="313267" y="1675361"/>
                    <a:pt x="626534" y="1627384"/>
                    <a:pt x="829734" y="1435473"/>
                  </a:cubicBezTo>
                  <a:cubicBezTo>
                    <a:pt x="1032934" y="1243562"/>
                    <a:pt x="1103489" y="797651"/>
                    <a:pt x="1219200" y="571873"/>
                  </a:cubicBezTo>
                  <a:cubicBezTo>
                    <a:pt x="1334911" y="346095"/>
                    <a:pt x="1425222" y="154184"/>
                    <a:pt x="1524000" y="80806"/>
                  </a:cubicBezTo>
                  <a:cubicBezTo>
                    <a:pt x="1622778" y="7428"/>
                    <a:pt x="1690511" y="-77238"/>
                    <a:pt x="1811867" y="131606"/>
                  </a:cubicBezTo>
                  <a:cubicBezTo>
                    <a:pt x="1933223" y="340450"/>
                    <a:pt x="2057401" y="1077051"/>
                    <a:pt x="2252134" y="1333873"/>
                  </a:cubicBezTo>
                  <a:cubicBezTo>
                    <a:pt x="2446867" y="1590695"/>
                    <a:pt x="2980267" y="1672539"/>
                    <a:pt x="2980267" y="1672539"/>
                  </a:cubicBezTo>
                  <a:lnTo>
                    <a:pt x="2980267" y="1672539"/>
                  </a:lnTo>
                </a:path>
              </a:pathLst>
            </a:custGeom>
            <a:solidFill>
              <a:srgbClr val="FF0000">
                <a:alpha val="70000"/>
              </a:srgb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Connector 23"/>
            <p:cNvCxnSpPr/>
            <p:nvPr/>
          </p:nvCxnSpPr>
          <p:spPr>
            <a:xfrm>
              <a:off x="1263650" y="2459194"/>
              <a:ext cx="0" cy="17233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253067" y="4167532"/>
              <a:ext cx="401320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532472" y="1706520"/>
              <a:ext cx="1833630" cy="523220"/>
            </a:xfrm>
            <a:prstGeom prst="rect">
              <a:avLst/>
            </a:prstGeom>
            <a:noFill/>
          </p:spPr>
          <p:txBody>
            <a:bodyPr wrap="none" rtlCol="0">
              <a:spAutoFit/>
            </a:bodyPr>
            <a:lstStyle/>
            <a:p>
              <a:r>
                <a:rPr lang="en-US" sz="2800" b="1" dirty="0">
                  <a:solidFill>
                    <a:srgbClr val="0000FF"/>
                  </a:solidFill>
                </a:rPr>
                <a:t>Unaffected</a:t>
              </a:r>
            </a:p>
          </p:txBody>
        </p:sp>
        <p:sp>
          <p:nvSpPr>
            <p:cNvPr id="27" name="TextBox 26"/>
            <p:cNvSpPr txBox="1"/>
            <p:nvPr/>
          </p:nvSpPr>
          <p:spPr>
            <a:xfrm>
              <a:off x="3589854" y="1706520"/>
              <a:ext cx="1446855" cy="523220"/>
            </a:xfrm>
            <a:prstGeom prst="rect">
              <a:avLst/>
            </a:prstGeom>
            <a:noFill/>
          </p:spPr>
          <p:txBody>
            <a:bodyPr wrap="none" rtlCol="0">
              <a:spAutoFit/>
            </a:bodyPr>
            <a:lstStyle/>
            <a:p>
              <a:r>
                <a:rPr lang="en-US" sz="2800" b="1" dirty="0">
                  <a:solidFill>
                    <a:srgbClr val="FF0000"/>
                  </a:solidFill>
                </a:rPr>
                <a:t>Affected</a:t>
              </a:r>
            </a:p>
          </p:txBody>
        </p:sp>
        <p:sp>
          <p:nvSpPr>
            <p:cNvPr id="28" name="TextBox 27"/>
            <p:cNvSpPr txBox="1"/>
            <p:nvPr/>
          </p:nvSpPr>
          <p:spPr>
            <a:xfrm rot="16200000">
              <a:off x="-387625" y="2997196"/>
              <a:ext cx="2515683" cy="461665"/>
            </a:xfrm>
            <a:prstGeom prst="rect">
              <a:avLst/>
            </a:prstGeom>
            <a:noFill/>
          </p:spPr>
          <p:txBody>
            <a:bodyPr wrap="none" rtlCol="0">
              <a:spAutoFit/>
            </a:bodyPr>
            <a:lstStyle/>
            <a:p>
              <a:r>
                <a:rPr lang="en-US" sz="2400" b="1" dirty="0"/>
                <a:t>Number of people</a:t>
              </a:r>
            </a:p>
          </p:txBody>
        </p:sp>
        <p:sp>
          <p:nvSpPr>
            <p:cNvPr id="29" name="TextBox 28"/>
            <p:cNvSpPr txBox="1"/>
            <p:nvPr/>
          </p:nvSpPr>
          <p:spPr>
            <a:xfrm>
              <a:off x="1865738" y="4220860"/>
              <a:ext cx="2597135" cy="461665"/>
            </a:xfrm>
            <a:prstGeom prst="rect">
              <a:avLst/>
            </a:prstGeom>
            <a:noFill/>
          </p:spPr>
          <p:txBody>
            <a:bodyPr wrap="none" rtlCol="0">
              <a:spAutoFit/>
            </a:bodyPr>
            <a:lstStyle/>
            <a:p>
              <a:r>
                <a:rPr lang="en-US" sz="2400" b="1" dirty="0"/>
                <a:t>Genomic risk score</a:t>
              </a:r>
            </a:p>
          </p:txBody>
        </p:sp>
      </p:grpSp>
      <p:sp>
        <p:nvSpPr>
          <p:cNvPr id="34" name="TextBox 33"/>
          <p:cNvSpPr txBox="1"/>
          <p:nvPr/>
        </p:nvSpPr>
        <p:spPr>
          <a:xfrm>
            <a:off x="5333174" y="3510191"/>
            <a:ext cx="6160326" cy="2677656"/>
          </a:xfrm>
          <a:prstGeom prst="rect">
            <a:avLst/>
          </a:prstGeom>
          <a:noFill/>
        </p:spPr>
        <p:txBody>
          <a:bodyPr wrap="square" rtlCol="0">
            <a:spAutoFit/>
          </a:bodyPr>
          <a:lstStyle/>
          <a:p>
            <a:pPr marL="342900" indent="-342900">
              <a:buFont typeface=".AppleSystemUIFont"/>
              <a:buChar char="-"/>
            </a:pPr>
            <a:r>
              <a:rPr lang="en-US" sz="2400" dirty="0"/>
              <a:t>They just aren’t as predictive as we would like them to be for routine clinical use!</a:t>
            </a:r>
          </a:p>
          <a:p>
            <a:pPr marL="342900" indent="-342900">
              <a:buFont typeface=".AppleSystemUIFont"/>
              <a:buChar char="-"/>
            </a:pPr>
            <a:r>
              <a:rPr lang="en-US" sz="2400" dirty="0"/>
              <a:t>And, there are serious issues with the ability to use these predictors in diverse populations, given that the majority of GWAS to date have been conducted in Europeans (although this is being actively addressed)</a:t>
            </a:r>
          </a:p>
        </p:txBody>
      </p:sp>
      <p:sp>
        <p:nvSpPr>
          <p:cNvPr id="14" name="Title 1">
            <a:extLst>
              <a:ext uri="{FF2B5EF4-FFF2-40B4-BE49-F238E27FC236}">
                <a16:creationId xmlns:a16="http://schemas.microsoft.com/office/drawing/2014/main" id="{A2B683C4-925C-8C4E-B388-61F9D98F6256}"/>
              </a:ext>
            </a:extLst>
          </p:cNvPr>
          <p:cNvSpPr txBox="1">
            <a:spLocks/>
          </p:cNvSpPr>
          <p:nvPr/>
        </p:nvSpPr>
        <p:spPr>
          <a:xfrm>
            <a:off x="299527" y="165697"/>
            <a:ext cx="117268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Burden of disease associated SNPs as a predictor</a:t>
            </a:r>
          </a:p>
        </p:txBody>
      </p:sp>
    </p:spTree>
    <p:extLst>
      <p:ext uri="{BB962C8B-B14F-4D97-AF65-F5344CB8AC3E}">
        <p14:creationId xmlns:p14="http://schemas.microsoft.com/office/powerpoint/2010/main" val="44771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693337" y="1711928"/>
            <a:ext cx="4752927" cy="3814119"/>
            <a:chOff x="639382" y="1706520"/>
            <a:chExt cx="4752927" cy="2860589"/>
          </a:xfrm>
        </p:grpSpPr>
        <p:sp>
          <p:nvSpPr>
            <p:cNvPr id="21" name="Freeform 20"/>
            <p:cNvSpPr/>
            <p:nvPr/>
          </p:nvSpPr>
          <p:spPr>
            <a:xfrm>
              <a:off x="1473199" y="2470728"/>
              <a:ext cx="2980267" cy="1723339"/>
            </a:xfrm>
            <a:custGeom>
              <a:avLst/>
              <a:gdLst>
                <a:gd name="connsiteX0" fmla="*/ 0 w 2980267"/>
                <a:gd name="connsiteY0" fmla="*/ 1723339 h 1723339"/>
                <a:gd name="connsiteX1" fmla="*/ 829734 w 2980267"/>
                <a:gd name="connsiteY1" fmla="*/ 1435473 h 1723339"/>
                <a:gd name="connsiteX2" fmla="*/ 1219200 w 2980267"/>
                <a:gd name="connsiteY2" fmla="*/ 571873 h 1723339"/>
                <a:gd name="connsiteX3" fmla="*/ 1524000 w 2980267"/>
                <a:gd name="connsiteY3" fmla="*/ 80806 h 1723339"/>
                <a:gd name="connsiteX4" fmla="*/ 1811867 w 2980267"/>
                <a:gd name="connsiteY4" fmla="*/ 131606 h 1723339"/>
                <a:gd name="connsiteX5" fmla="*/ 2252134 w 2980267"/>
                <a:gd name="connsiteY5" fmla="*/ 1333873 h 1723339"/>
                <a:gd name="connsiteX6" fmla="*/ 2980267 w 2980267"/>
                <a:gd name="connsiteY6" fmla="*/ 1672539 h 1723339"/>
                <a:gd name="connsiteX7" fmla="*/ 2980267 w 2980267"/>
                <a:gd name="connsiteY7" fmla="*/ 1672539 h 172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0267" h="1723339">
                  <a:moveTo>
                    <a:pt x="0" y="1723339"/>
                  </a:moveTo>
                  <a:cubicBezTo>
                    <a:pt x="313267" y="1675361"/>
                    <a:pt x="626534" y="1627384"/>
                    <a:pt x="829734" y="1435473"/>
                  </a:cubicBezTo>
                  <a:cubicBezTo>
                    <a:pt x="1032934" y="1243562"/>
                    <a:pt x="1103489" y="797651"/>
                    <a:pt x="1219200" y="571873"/>
                  </a:cubicBezTo>
                  <a:cubicBezTo>
                    <a:pt x="1334911" y="346095"/>
                    <a:pt x="1425222" y="154184"/>
                    <a:pt x="1524000" y="80806"/>
                  </a:cubicBezTo>
                  <a:cubicBezTo>
                    <a:pt x="1622778" y="7428"/>
                    <a:pt x="1690511" y="-77238"/>
                    <a:pt x="1811867" y="131606"/>
                  </a:cubicBezTo>
                  <a:cubicBezTo>
                    <a:pt x="1933223" y="340450"/>
                    <a:pt x="2057401" y="1077051"/>
                    <a:pt x="2252134" y="1333873"/>
                  </a:cubicBezTo>
                  <a:cubicBezTo>
                    <a:pt x="2446867" y="1590695"/>
                    <a:pt x="2980267" y="1672539"/>
                    <a:pt x="2980267" y="1672539"/>
                  </a:cubicBezTo>
                  <a:lnTo>
                    <a:pt x="2980267" y="1672539"/>
                  </a:lnTo>
                </a:path>
              </a:pathLst>
            </a:custGeom>
            <a:solidFill>
              <a:srgbClr val="0000FF"/>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3996257" y="3604820"/>
              <a:ext cx="999072" cy="577713"/>
            </a:xfrm>
            <a:custGeom>
              <a:avLst/>
              <a:gdLst>
                <a:gd name="connsiteX0" fmla="*/ 0 w 2980267"/>
                <a:gd name="connsiteY0" fmla="*/ 1723339 h 1723339"/>
                <a:gd name="connsiteX1" fmla="*/ 829734 w 2980267"/>
                <a:gd name="connsiteY1" fmla="*/ 1435473 h 1723339"/>
                <a:gd name="connsiteX2" fmla="*/ 1219200 w 2980267"/>
                <a:gd name="connsiteY2" fmla="*/ 571873 h 1723339"/>
                <a:gd name="connsiteX3" fmla="*/ 1524000 w 2980267"/>
                <a:gd name="connsiteY3" fmla="*/ 80806 h 1723339"/>
                <a:gd name="connsiteX4" fmla="*/ 1811867 w 2980267"/>
                <a:gd name="connsiteY4" fmla="*/ 131606 h 1723339"/>
                <a:gd name="connsiteX5" fmla="*/ 2252134 w 2980267"/>
                <a:gd name="connsiteY5" fmla="*/ 1333873 h 1723339"/>
                <a:gd name="connsiteX6" fmla="*/ 2980267 w 2980267"/>
                <a:gd name="connsiteY6" fmla="*/ 1672539 h 1723339"/>
                <a:gd name="connsiteX7" fmla="*/ 2980267 w 2980267"/>
                <a:gd name="connsiteY7" fmla="*/ 1672539 h 172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0267" h="1723339">
                  <a:moveTo>
                    <a:pt x="0" y="1723339"/>
                  </a:moveTo>
                  <a:cubicBezTo>
                    <a:pt x="313267" y="1675361"/>
                    <a:pt x="626534" y="1627384"/>
                    <a:pt x="829734" y="1435473"/>
                  </a:cubicBezTo>
                  <a:cubicBezTo>
                    <a:pt x="1032934" y="1243562"/>
                    <a:pt x="1103489" y="797651"/>
                    <a:pt x="1219200" y="571873"/>
                  </a:cubicBezTo>
                  <a:cubicBezTo>
                    <a:pt x="1334911" y="346095"/>
                    <a:pt x="1425222" y="154184"/>
                    <a:pt x="1524000" y="80806"/>
                  </a:cubicBezTo>
                  <a:cubicBezTo>
                    <a:pt x="1622778" y="7428"/>
                    <a:pt x="1690511" y="-77238"/>
                    <a:pt x="1811867" y="131606"/>
                  </a:cubicBezTo>
                  <a:cubicBezTo>
                    <a:pt x="1933223" y="340450"/>
                    <a:pt x="2057401" y="1077051"/>
                    <a:pt x="2252134" y="1333873"/>
                  </a:cubicBezTo>
                  <a:cubicBezTo>
                    <a:pt x="2446867" y="1590695"/>
                    <a:pt x="2980267" y="1672539"/>
                    <a:pt x="2980267" y="1672539"/>
                  </a:cubicBezTo>
                  <a:lnTo>
                    <a:pt x="2980267" y="1672539"/>
                  </a:lnTo>
                </a:path>
              </a:pathLst>
            </a:custGeom>
            <a:solidFill>
              <a:srgbClr val="FF0000">
                <a:alpha val="70000"/>
              </a:srgbClr>
            </a:solidFill>
            <a:ln>
              <a:no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4" name="Straight Connector 23"/>
            <p:cNvCxnSpPr/>
            <p:nvPr/>
          </p:nvCxnSpPr>
          <p:spPr>
            <a:xfrm>
              <a:off x="1263650" y="2459194"/>
              <a:ext cx="0" cy="172333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253067" y="4167532"/>
              <a:ext cx="4013203"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710272" y="1706520"/>
              <a:ext cx="1833630" cy="392415"/>
            </a:xfrm>
            <a:prstGeom prst="rect">
              <a:avLst/>
            </a:prstGeom>
            <a:noFill/>
          </p:spPr>
          <p:txBody>
            <a:bodyPr wrap="none" rtlCol="0">
              <a:spAutoFit/>
            </a:bodyPr>
            <a:lstStyle/>
            <a:p>
              <a:r>
                <a:rPr lang="en-US" sz="2800" b="1" dirty="0">
                  <a:solidFill>
                    <a:srgbClr val="0000FF"/>
                  </a:solidFill>
                </a:rPr>
                <a:t>Unaffected</a:t>
              </a:r>
            </a:p>
          </p:txBody>
        </p:sp>
        <p:sp>
          <p:nvSpPr>
            <p:cNvPr id="28" name="TextBox 27"/>
            <p:cNvSpPr txBox="1"/>
            <p:nvPr/>
          </p:nvSpPr>
          <p:spPr>
            <a:xfrm>
              <a:off x="3945454" y="1706520"/>
              <a:ext cx="1446855" cy="392415"/>
            </a:xfrm>
            <a:prstGeom prst="rect">
              <a:avLst/>
            </a:prstGeom>
            <a:noFill/>
          </p:spPr>
          <p:txBody>
            <a:bodyPr wrap="none" rtlCol="0">
              <a:spAutoFit/>
            </a:bodyPr>
            <a:lstStyle/>
            <a:p>
              <a:r>
                <a:rPr lang="en-US" sz="2800" b="1" dirty="0">
                  <a:solidFill>
                    <a:srgbClr val="FF0000"/>
                  </a:solidFill>
                </a:rPr>
                <a:t>Affected</a:t>
              </a:r>
            </a:p>
          </p:txBody>
        </p:sp>
        <p:sp>
          <p:nvSpPr>
            <p:cNvPr id="29" name="TextBox 28"/>
            <p:cNvSpPr txBox="1"/>
            <p:nvPr/>
          </p:nvSpPr>
          <p:spPr>
            <a:xfrm rot="16200000">
              <a:off x="-73166" y="2997196"/>
              <a:ext cx="1886762" cy="461665"/>
            </a:xfrm>
            <a:prstGeom prst="rect">
              <a:avLst/>
            </a:prstGeom>
            <a:noFill/>
          </p:spPr>
          <p:txBody>
            <a:bodyPr wrap="none" rtlCol="0">
              <a:spAutoFit/>
            </a:bodyPr>
            <a:lstStyle/>
            <a:p>
              <a:r>
                <a:rPr lang="en-US" sz="2400" b="1" dirty="0"/>
                <a:t>Number of people</a:t>
              </a:r>
            </a:p>
          </p:txBody>
        </p:sp>
        <p:sp>
          <p:nvSpPr>
            <p:cNvPr id="30" name="TextBox 29"/>
            <p:cNvSpPr txBox="1"/>
            <p:nvPr/>
          </p:nvSpPr>
          <p:spPr>
            <a:xfrm>
              <a:off x="1865738" y="4220860"/>
              <a:ext cx="3027992" cy="346249"/>
            </a:xfrm>
            <a:prstGeom prst="rect">
              <a:avLst/>
            </a:prstGeom>
            <a:noFill/>
          </p:spPr>
          <p:txBody>
            <a:bodyPr wrap="none" rtlCol="0">
              <a:spAutoFit/>
            </a:bodyPr>
            <a:lstStyle/>
            <a:p>
              <a:r>
                <a:rPr lang="en-US" sz="2400" b="1" dirty="0" err="1"/>
                <a:t>Analyte</a:t>
              </a:r>
              <a:r>
                <a:rPr lang="en-US" sz="2400" b="1" dirty="0"/>
                <a:t> concentration</a:t>
              </a:r>
            </a:p>
          </p:txBody>
        </p:sp>
      </p:grpSp>
      <p:sp>
        <p:nvSpPr>
          <p:cNvPr id="34" name="Rectangle 33"/>
          <p:cNvSpPr/>
          <p:nvPr/>
        </p:nvSpPr>
        <p:spPr>
          <a:xfrm>
            <a:off x="5050212" y="4562223"/>
            <a:ext cx="376617" cy="502156"/>
          </a:xfrm>
          <a:prstGeom prst="rect">
            <a:avLst/>
          </a:prstGeom>
          <a:no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Triangle 36"/>
          <p:cNvSpPr/>
          <p:nvPr/>
        </p:nvSpPr>
        <p:spPr>
          <a:xfrm>
            <a:off x="7624091" y="2981286"/>
            <a:ext cx="2231113" cy="923049"/>
          </a:xfrm>
          <a:prstGeom prst="rtTriangl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a:endCxn id="37" idx="2"/>
          </p:cNvCxnSpPr>
          <p:nvPr/>
        </p:nvCxnSpPr>
        <p:spPr>
          <a:xfrm flipH="1">
            <a:off x="7624091" y="3904334"/>
            <a:ext cx="228191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41" name="Freeform 40"/>
          <p:cNvSpPr/>
          <p:nvPr/>
        </p:nvSpPr>
        <p:spPr>
          <a:xfrm>
            <a:off x="7607159" y="1411145"/>
            <a:ext cx="2248045" cy="2433729"/>
          </a:xfrm>
          <a:custGeom>
            <a:avLst/>
            <a:gdLst>
              <a:gd name="connsiteX0" fmla="*/ 0 w 2252133"/>
              <a:gd name="connsiteY0" fmla="*/ 2201333 h 2205558"/>
              <a:gd name="connsiteX1" fmla="*/ 1066800 w 2252133"/>
              <a:gd name="connsiteY1" fmla="*/ 2015067 h 2205558"/>
              <a:gd name="connsiteX2" fmla="*/ 1947333 w 2252133"/>
              <a:gd name="connsiteY2" fmla="*/ 965200 h 2205558"/>
              <a:gd name="connsiteX3" fmla="*/ 2252133 w 2252133"/>
              <a:gd name="connsiteY3" fmla="*/ 0 h 2205558"/>
            </a:gdLst>
            <a:ahLst/>
            <a:cxnLst>
              <a:cxn ang="0">
                <a:pos x="connsiteX0" y="connsiteY0"/>
              </a:cxn>
              <a:cxn ang="0">
                <a:pos x="connsiteX1" y="connsiteY1"/>
              </a:cxn>
              <a:cxn ang="0">
                <a:pos x="connsiteX2" y="connsiteY2"/>
              </a:cxn>
              <a:cxn ang="0">
                <a:pos x="connsiteX3" y="connsiteY3"/>
              </a:cxn>
            </a:cxnLst>
            <a:rect l="l" t="t" r="r" b="b"/>
            <a:pathLst>
              <a:path w="2252133" h="2205558">
                <a:moveTo>
                  <a:pt x="0" y="2201333"/>
                </a:moveTo>
                <a:cubicBezTo>
                  <a:pt x="371122" y="2211211"/>
                  <a:pt x="742245" y="2221089"/>
                  <a:pt x="1066800" y="2015067"/>
                </a:cubicBezTo>
                <a:cubicBezTo>
                  <a:pt x="1391356" y="1809045"/>
                  <a:pt x="1749778" y="1301044"/>
                  <a:pt x="1947333" y="965200"/>
                </a:cubicBezTo>
                <a:cubicBezTo>
                  <a:pt x="2144888" y="629356"/>
                  <a:pt x="2252133" y="0"/>
                  <a:pt x="2252133" y="0"/>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6810185" y="4359028"/>
            <a:ext cx="1650482" cy="1323439"/>
          </a:xfrm>
          <a:prstGeom prst="rect">
            <a:avLst/>
          </a:prstGeom>
          <a:noFill/>
        </p:spPr>
        <p:txBody>
          <a:bodyPr wrap="square" rtlCol="0">
            <a:spAutoFit/>
          </a:bodyPr>
          <a:lstStyle/>
          <a:p>
            <a:pPr algn="ctr"/>
            <a:r>
              <a:rPr lang="en-US" sz="2000" dirty="0"/>
              <a:t>Minimal false negatives, many false positives</a:t>
            </a:r>
          </a:p>
        </p:txBody>
      </p:sp>
      <p:cxnSp>
        <p:nvCxnSpPr>
          <p:cNvPr id="45" name="Straight Arrow Connector 44"/>
          <p:cNvCxnSpPr/>
          <p:nvPr/>
        </p:nvCxnSpPr>
        <p:spPr>
          <a:xfrm>
            <a:off x="9884839" y="1388566"/>
            <a:ext cx="1" cy="2902728"/>
          </a:xfrm>
          <a:prstGeom prst="straightConnector1">
            <a:avLst/>
          </a:prstGeom>
          <a:ln w="38100" cmpd="sng">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8889902" y="4359027"/>
            <a:ext cx="1676496" cy="1323439"/>
          </a:xfrm>
          <a:prstGeom prst="rect">
            <a:avLst/>
          </a:prstGeom>
          <a:noFill/>
        </p:spPr>
        <p:txBody>
          <a:bodyPr wrap="square" rtlCol="0">
            <a:spAutoFit/>
          </a:bodyPr>
          <a:lstStyle/>
          <a:p>
            <a:pPr algn="ctr"/>
            <a:r>
              <a:rPr lang="en-US" sz="2000" dirty="0"/>
              <a:t>Minimal false positives, many false negatives</a:t>
            </a:r>
          </a:p>
        </p:txBody>
      </p:sp>
      <p:cxnSp>
        <p:nvCxnSpPr>
          <p:cNvPr id="50" name="Straight Connector 49"/>
          <p:cNvCxnSpPr>
            <a:stCxn id="34" idx="3"/>
          </p:cNvCxnSpPr>
          <p:nvPr/>
        </p:nvCxnSpPr>
        <p:spPr>
          <a:xfrm flipV="1">
            <a:off x="5426827" y="2918985"/>
            <a:ext cx="2180330" cy="1894316"/>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7607157" y="1411143"/>
            <a:ext cx="2264978" cy="0"/>
          </a:xfrm>
          <a:prstGeom prst="line">
            <a:avLst/>
          </a:prstGeom>
          <a:ln w="38100" cmpd="sng">
            <a:solidFill>
              <a:srgbClr val="000000"/>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7628175" y="1411145"/>
            <a:ext cx="0" cy="2925305"/>
          </a:xfrm>
          <a:prstGeom prst="straightConnector1">
            <a:avLst/>
          </a:prstGeom>
          <a:ln w="38100" cmpd="sng">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3" name="Title 1">
            <a:extLst>
              <a:ext uri="{FF2B5EF4-FFF2-40B4-BE49-F238E27FC236}">
                <a16:creationId xmlns:a16="http://schemas.microsoft.com/office/drawing/2014/main" id="{BF1B1DE9-5D10-DF48-A367-2AD131522E44}"/>
              </a:ext>
            </a:extLst>
          </p:cNvPr>
          <p:cNvSpPr txBox="1">
            <a:spLocks/>
          </p:cNvSpPr>
          <p:nvPr/>
        </p:nvSpPr>
        <p:spPr>
          <a:xfrm>
            <a:off x="299527" y="165697"/>
            <a:ext cx="117268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err="1"/>
              <a:t>Analyte</a:t>
            </a:r>
            <a:r>
              <a:rPr lang="en-US" b="1" u="sng" dirty="0"/>
              <a:t> tests can be calibrated</a:t>
            </a:r>
          </a:p>
        </p:txBody>
      </p:sp>
      <p:sp>
        <p:nvSpPr>
          <p:cNvPr id="26" name="Rectangle 25">
            <a:extLst>
              <a:ext uri="{FF2B5EF4-FFF2-40B4-BE49-F238E27FC236}">
                <a16:creationId xmlns:a16="http://schemas.microsoft.com/office/drawing/2014/main" id="{8DBEFD78-5779-1843-A1C8-6A7500A49EA7}"/>
              </a:ext>
            </a:extLst>
          </p:cNvPr>
          <p:cNvSpPr/>
          <p:nvPr/>
        </p:nvSpPr>
        <p:spPr>
          <a:xfrm>
            <a:off x="299527" y="5917784"/>
            <a:ext cx="11726821" cy="523220"/>
          </a:xfrm>
          <a:prstGeom prst="rect">
            <a:avLst/>
          </a:prstGeom>
        </p:spPr>
        <p:txBody>
          <a:bodyPr wrap="square">
            <a:spAutoFit/>
          </a:bodyPr>
          <a:lstStyle/>
          <a:p>
            <a:r>
              <a:rPr lang="en-US" sz="2800" b="1" i="1" dirty="0"/>
              <a:t>Is there an equivalent mechanism to define a positive “screen” for variants?</a:t>
            </a:r>
          </a:p>
        </p:txBody>
      </p:sp>
    </p:spTree>
    <p:extLst>
      <p:ext uri="{BB962C8B-B14F-4D97-AF65-F5344CB8AC3E}">
        <p14:creationId xmlns:p14="http://schemas.microsoft.com/office/powerpoint/2010/main" val="39738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60F6E52-6214-334C-BB0E-0DF949C64529}"/>
              </a:ext>
            </a:extLst>
          </p:cNvPr>
          <p:cNvGrpSpPr/>
          <p:nvPr/>
        </p:nvGrpSpPr>
        <p:grpSpPr>
          <a:xfrm>
            <a:off x="4784460" y="2437712"/>
            <a:ext cx="4987776" cy="1396290"/>
            <a:chOff x="5058219" y="3251664"/>
            <a:chExt cx="4987776" cy="1396290"/>
          </a:xfrm>
        </p:grpSpPr>
        <p:sp>
          <p:nvSpPr>
            <p:cNvPr id="12" name="TextBox 11"/>
            <p:cNvSpPr txBox="1"/>
            <p:nvPr/>
          </p:nvSpPr>
          <p:spPr>
            <a:xfrm>
              <a:off x="5058219" y="3251664"/>
              <a:ext cx="4987776" cy="954107"/>
            </a:xfrm>
            <a:prstGeom prst="rect">
              <a:avLst/>
            </a:prstGeom>
            <a:noFill/>
          </p:spPr>
          <p:txBody>
            <a:bodyPr wrap="none" rtlCol="0">
              <a:spAutoFit/>
            </a:bodyPr>
            <a:lstStyle/>
            <a:p>
              <a:r>
                <a:rPr lang="en-US" sz="2800" b="1" i="1" dirty="0"/>
                <a:t>Possibly informative, </a:t>
              </a:r>
            </a:p>
            <a:p>
              <a:r>
                <a:rPr lang="en-US" sz="2800" b="1" i="1" dirty="0"/>
                <a:t>but also potential false positives</a:t>
              </a:r>
            </a:p>
          </p:txBody>
        </p:sp>
        <p:cxnSp>
          <p:nvCxnSpPr>
            <p:cNvPr id="14" name="Straight Arrow Connector 13"/>
            <p:cNvCxnSpPr>
              <a:cxnSpLocks/>
            </p:cNvCxnSpPr>
            <p:nvPr/>
          </p:nvCxnSpPr>
          <p:spPr>
            <a:xfrm flipH="1">
              <a:off x="6361043" y="4193106"/>
              <a:ext cx="444741" cy="454848"/>
            </a:xfrm>
            <a:prstGeom prst="straightConnector1">
              <a:avLst/>
            </a:prstGeom>
            <a:ln w="38100" cmpd="sng">
              <a:solidFill>
                <a:srgbClr val="7F7F7F"/>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cxnSpLocks/>
            </p:cNvCxnSpPr>
            <p:nvPr/>
          </p:nvCxnSpPr>
          <p:spPr>
            <a:xfrm>
              <a:off x="6804608" y="4193106"/>
              <a:ext cx="425786" cy="435006"/>
            </a:xfrm>
            <a:prstGeom prst="straightConnector1">
              <a:avLst/>
            </a:prstGeom>
            <a:ln w="38100" cmpd="sng">
              <a:solidFill>
                <a:srgbClr val="7F7F7F"/>
              </a:solidFill>
              <a:headEnd type="none"/>
              <a:tailEnd type="none"/>
            </a:ln>
          </p:spPr>
          <p:style>
            <a:lnRef idx="2">
              <a:schemeClr val="accent1"/>
            </a:lnRef>
            <a:fillRef idx="0">
              <a:schemeClr val="accent1"/>
            </a:fillRef>
            <a:effectRef idx="1">
              <a:schemeClr val="accent1"/>
            </a:effectRef>
            <a:fontRef idx="minor">
              <a:schemeClr val="tx1"/>
            </a:fontRef>
          </p:style>
        </p:cxnSp>
      </p:grpSp>
      <p:sp>
        <p:nvSpPr>
          <p:cNvPr id="16" name="Right Brace 15"/>
          <p:cNvSpPr/>
          <p:nvPr/>
        </p:nvSpPr>
        <p:spPr>
          <a:xfrm rot="5400000">
            <a:off x="5407330" y="3090778"/>
            <a:ext cx="193196" cy="2693660"/>
          </a:xfrm>
          <a:prstGeom prst="rightBrace">
            <a:avLst/>
          </a:pr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Right Brace 17"/>
          <p:cNvSpPr/>
          <p:nvPr/>
        </p:nvSpPr>
        <p:spPr>
          <a:xfrm rot="5400000">
            <a:off x="7043822" y="4267080"/>
            <a:ext cx="196966" cy="649629"/>
          </a:xfrm>
          <a:prstGeom prst="rightBrace">
            <a:avLst/>
          </a:pr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Right Brace 18"/>
          <p:cNvSpPr/>
          <p:nvPr/>
        </p:nvSpPr>
        <p:spPr>
          <a:xfrm rot="5400000">
            <a:off x="3768646" y="4294712"/>
            <a:ext cx="196966" cy="649629"/>
          </a:xfrm>
          <a:prstGeom prst="rightBrac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Title 1">
            <a:extLst>
              <a:ext uri="{FF2B5EF4-FFF2-40B4-BE49-F238E27FC236}">
                <a16:creationId xmlns:a16="http://schemas.microsoft.com/office/drawing/2014/main" id="{B95500FD-BCB4-034A-B16E-E009A81F5A50}"/>
              </a:ext>
            </a:extLst>
          </p:cNvPr>
          <p:cNvSpPr txBox="1">
            <a:spLocks/>
          </p:cNvSpPr>
          <p:nvPr/>
        </p:nvSpPr>
        <p:spPr>
          <a:xfrm>
            <a:off x="299527" y="165697"/>
            <a:ext cx="117268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Clinical classification of genetic variants</a:t>
            </a:r>
          </a:p>
        </p:txBody>
      </p:sp>
      <p:sp>
        <p:nvSpPr>
          <p:cNvPr id="26" name="Content Placeholder 2">
            <a:extLst>
              <a:ext uri="{FF2B5EF4-FFF2-40B4-BE49-F238E27FC236}">
                <a16:creationId xmlns:a16="http://schemas.microsoft.com/office/drawing/2014/main" id="{CE5F9E88-1E77-3B4A-A7FD-A1BE950D77AF}"/>
              </a:ext>
            </a:extLst>
          </p:cNvPr>
          <p:cNvSpPr txBox="1">
            <a:spLocks/>
          </p:cNvSpPr>
          <p:nvPr/>
        </p:nvSpPr>
        <p:spPr>
          <a:xfrm>
            <a:off x="299527" y="1491260"/>
            <a:ext cx="11726821" cy="47505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Interpreted with respect to a specific monogenic condition</a:t>
            </a:r>
          </a:p>
          <a:p>
            <a:endParaRPr lang="en-US" sz="3600" dirty="0"/>
          </a:p>
        </p:txBody>
      </p:sp>
      <p:grpSp>
        <p:nvGrpSpPr>
          <p:cNvPr id="5" name="Group 4"/>
          <p:cNvGrpSpPr/>
          <p:nvPr/>
        </p:nvGrpSpPr>
        <p:grpSpPr>
          <a:xfrm>
            <a:off x="2198991" y="3784173"/>
            <a:ext cx="7104683" cy="2195829"/>
            <a:chOff x="3842280" y="1931616"/>
            <a:chExt cx="7104683" cy="2195829"/>
          </a:xfrm>
        </p:grpSpPr>
        <p:sp>
          <p:nvSpPr>
            <p:cNvPr id="7" name="TextBox 6"/>
            <p:cNvSpPr txBox="1"/>
            <p:nvPr/>
          </p:nvSpPr>
          <p:spPr>
            <a:xfrm>
              <a:off x="3842280" y="1931616"/>
              <a:ext cx="1186543" cy="523220"/>
            </a:xfrm>
            <a:prstGeom prst="rect">
              <a:avLst/>
            </a:prstGeom>
            <a:noFill/>
          </p:spPr>
          <p:txBody>
            <a:bodyPr wrap="none" rtlCol="0">
              <a:spAutoFit/>
            </a:bodyPr>
            <a:lstStyle/>
            <a:p>
              <a:r>
                <a:rPr lang="en-US" sz="2800" dirty="0"/>
                <a:t>Benign</a:t>
              </a:r>
            </a:p>
          </p:txBody>
        </p:sp>
        <p:sp>
          <p:nvSpPr>
            <p:cNvPr id="8" name="TextBox 7"/>
            <p:cNvSpPr txBox="1"/>
            <p:nvPr/>
          </p:nvSpPr>
          <p:spPr>
            <a:xfrm>
              <a:off x="9150830" y="1931616"/>
              <a:ext cx="1796133" cy="523220"/>
            </a:xfrm>
            <a:prstGeom prst="rect">
              <a:avLst/>
            </a:prstGeom>
            <a:noFill/>
          </p:spPr>
          <p:txBody>
            <a:bodyPr wrap="none" rtlCol="0">
              <a:spAutoFit/>
            </a:bodyPr>
            <a:lstStyle/>
            <a:p>
              <a:r>
                <a:rPr lang="en-US" sz="2800" dirty="0"/>
                <a:t>Pathogenic</a:t>
              </a:r>
            </a:p>
          </p:txBody>
        </p:sp>
        <p:sp>
          <p:nvSpPr>
            <p:cNvPr id="9" name="TextBox 8"/>
            <p:cNvSpPr txBox="1"/>
            <p:nvPr/>
          </p:nvSpPr>
          <p:spPr>
            <a:xfrm>
              <a:off x="4255253" y="2799668"/>
              <a:ext cx="2091919" cy="954107"/>
            </a:xfrm>
            <a:prstGeom prst="rect">
              <a:avLst/>
            </a:prstGeom>
            <a:noFill/>
          </p:spPr>
          <p:txBody>
            <a:bodyPr wrap="none" rtlCol="0">
              <a:spAutoFit/>
            </a:bodyPr>
            <a:lstStyle/>
            <a:p>
              <a:r>
                <a:rPr lang="en-US" sz="2800" dirty="0"/>
                <a:t>Likely (&lt;10%)</a:t>
              </a:r>
            </a:p>
            <a:p>
              <a:r>
                <a:rPr lang="en-US" sz="2800" dirty="0"/>
                <a:t>Benign</a:t>
              </a:r>
            </a:p>
          </p:txBody>
        </p:sp>
        <p:sp>
          <p:nvSpPr>
            <p:cNvPr id="10" name="TextBox 9"/>
            <p:cNvSpPr txBox="1"/>
            <p:nvPr/>
          </p:nvSpPr>
          <p:spPr>
            <a:xfrm>
              <a:off x="8447630" y="2796507"/>
              <a:ext cx="2091919" cy="954107"/>
            </a:xfrm>
            <a:prstGeom prst="rect">
              <a:avLst/>
            </a:prstGeom>
            <a:noFill/>
          </p:spPr>
          <p:txBody>
            <a:bodyPr wrap="none" rtlCol="0">
              <a:spAutoFit/>
            </a:bodyPr>
            <a:lstStyle/>
            <a:p>
              <a:r>
                <a:rPr lang="en-US" sz="2800" dirty="0"/>
                <a:t>Likely (&gt;90%)</a:t>
              </a:r>
            </a:p>
            <a:p>
              <a:r>
                <a:rPr lang="en-US" sz="2800" dirty="0"/>
                <a:t>Pathogenic</a:t>
              </a:r>
            </a:p>
          </p:txBody>
        </p:sp>
        <p:sp>
          <p:nvSpPr>
            <p:cNvPr id="11" name="TextBox 10"/>
            <p:cNvSpPr txBox="1"/>
            <p:nvPr/>
          </p:nvSpPr>
          <p:spPr>
            <a:xfrm>
              <a:off x="6439038" y="2742450"/>
              <a:ext cx="1901739" cy="1384995"/>
            </a:xfrm>
            <a:prstGeom prst="rect">
              <a:avLst/>
            </a:prstGeom>
            <a:noFill/>
          </p:spPr>
          <p:txBody>
            <a:bodyPr wrap="none" rtlCol="0">
              <a:spAutoFit/>
            </a:bodyPr>
            <a:lstStyle/>
            <a:p>
              <a:r>
                <a:rPr lang="en-US" sz="2800" dirty="0"/>
                <a:t>Variant of</a:t>
              </a:r>
            </a:p>
            <a:p>
              <a:r>
                <a:rPr lang="en-US" sz="2800" dirty="0"/>
                <a:t>Uncertain</a:t>
              </a:r>
            </a:p>
            <a:p>
              <a:r>
                <a:rPr lang="en-US" sz="2800" dirty="0"/>
                <a:t>Significance</a:t>
              </a:r>
            </a:p>
          </p:txBody>
        </p:sp>
        <p:sp>
          <p:nvSpPr>
            <p:cNvPr id="6" name="Rectangle 5"/>
            <p:cNvSpPr/>
            <p:nvPr/>
          </p:nvSpPr>
          <p:spPr>
            <a:xfrm>
              <a:off x="4978017" y="1956297"/>
              <a:ext cx="4186801" cy="437978"/>
            </a:xfrm>
            <a:prstGeom prst="rect">
              <a:avLst/>
            </a:prstGeom>
            <a:gradFill>
              <a:gsLst>
                <a:gs pos="0">
                  <a:srgbClr val="008000"/>
                </a:gs>
                <a:gs pos="33000">
                  <a:srgbClr val="FFFF00"/>
                </a:gs>
                <a:gs pos="100000">
                  <a:srgbClr val="FF0000"/>
                </a:gs>
                <a:gs pos="66000">
                  <a:srgbClr val="FFFF00"/>
                </a:gs>
              </a:gsLst>
              <a:lin ang="0" scaled="0"/>
            </a:gra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431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526" y="1491650"/>
            <a:ext cx="11726821" cy="4909150"/>
          </a:xfrm>
        </p:spPr>
        <p:txBody>
          <a:bodyPr>
            <a:normAutofit/>
          </a:bodyPr>
          <a:lstStyle/>
          <a:p>
            <a:r>
              <a:rPr lang="en-US" sz="3200" dirty="0"/>
              <a:t>Every test that is used for binary classification (disease/not disease) has a defined test performance</a:t>
            </a:r>
          </a:p>
          <a:p>
            <a:r>
              <a:rPr lang="en-US" sz="3200" dirty="0"/>
              <a:t>Receiver Operating Characteristic curve</a:t>
            </a:r>
          </a:p>
          <a:p>
            <a:pPr lvl="1">
              <a:buFont typeface=".AppleSystemUIFont"/>
              <a:buChar char="-"/>
            </a:pPr>
            <a:r>
              <a:rPr lang="en-US" dirty="0"/>
              <a:t>Relationship between sensitivity and specificity for any given cut-off value</a:t>
            </a:r>
          </a:p>
          <a:p>
            <a:pPr lvl="1">
              <a:buFont typeface=".AppleSystemUIFont"/>
              <a:buChar char="-"/>
            </a:pPr>
            <a:r>
              <a:rPr lang="en-US" dirty="0"/>
              <a:t>Area under the curve (AUC) gives a measure of test performance</a:t>
            </a:r>
          </a:p>
          <a:p>
            <a:pPr lvl="1">
              <a:buFont typeface=".AppleSystemUIFont"/>
              <a:buChar char="-"/>
            </a:pPr>
            <a:r>
              <a:rPr lang="en-US" dirty="0"/>
              <a:t>Better tests have higher AUC</a:t>
            </a:r>
          </a:p>
        </p:txBody>
      </p:sp>
      <p:sp>
        <p:nvSpPr>
          <p:cNvPr id="4" name="Title 1">
            <a:extLst>
              <a:ext uri="{FF2B5EF4-FFF2-40B4-BE49-F238E27FC236}">
                <a16:creationId xmlns:a16="http://schemas.microsoft.com/office/drawing/2014/main" id="{089234C3-7D87-C245-95D4-FCF33C013CCF}"/>
              </a:ext>
            </a:extLst>
          </p:cNvPr>
          <p:cNvSpPr txBox="1">
            <a:spLocks/>
          </p:cNvSpPr>
          <p:nvPr/>
        </p:nvSpPr>
        <p:spPr>
          <a:xfrm>
            <a:off x="299527" y="165697"/>
            <a:ext cx="117268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Genomic sequencing as a “screen”</a:t>
            </a:r>
          </a:p>
        </p:txBody>
      </p:sp>
      <p:grpSp>
        <p:nvGrpSpPr>
          <p:cNvPr id="13" name="Group 12">
            <a:extLst>
              <a:ext uri="{FF2B5EF4-FFF2-40B4-BE49-F238E27FC236}">
                <a16:creationId xmlns:a16="http://schemas.microsoft.com/office/drawing/2014/main" id="{5EBD83A3-0EB6-724D-85B7-8AEA0F66299A}"/>
              </a:ext>
            </a:extLst>
          </p:cNvPr>
          <p:cNvGrpSpPr/>
          <p:nvPr/>
        </p:nvGrpSpPr>
        <p:grpSpPr>
          <a:xfrm>
            <a:off x="8631742" y="4201437"/>
            <a:ext cx="2561452" cy="2199363"/>
            <a:chOff x="8631742" y="4201437"/>
            <a:chExt cx="2561452" cy="2199363"/>
          </a:xfrm>
        </p:grpSpPr>
        <p:cxnSp>
          <p:nvCxnSpPr>
            <p:cNvPr id="5" name="Straight Connector 4">
              <a:extLst>
                <a:ext uri="{FF2B5EF4-FFF2-40B4-BE49-F238E27FC236}">
                  <a16:creationId xmlns:a16="http://schemas.microsoft.com/office/drawing/2014/main" id="{84221584-3BAE-2A40-AAF9-A6CC784FC7EB}"/>
                </a:ext>
              </a:extLst>
            </p:cNvPr>
            <p:cNvCxnSpPr>
              <a:cxnSpLocks/>
            </p:cNvCxnSpPr>
            <p:nvPr/>
          </p:nvCxnSpPr>
          <p:spPr>
            <a:xfrm flipV="1">
              <a:off x="9001072" y="4208677"/>
              <a:ext cx="2192122" cy="2192123"/>
            </a:xfrm>
            <a:prstGeom prst="line">
              <a:avLst/>
            </a:prstGeom>
            <a:ln>
              <a:solidFill>
                <a:srgbClr val="000000"/>
              </a:solidFill>
              <a:prstDash val="dash"/>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821465E-7876-8544-A827-8B7561BF3E23}"/>
                </a:ext>
              </a:extLst>
            </p:cNvPr>
            <p:cNvSpPr txBox="1"/>
            <p:nvPr/>
          </p:nvSpPr>
          <p:spPr>
            <a:xfrm>
              <a:off x="10312094" y="4908460"/>
              <a:ext cx="476926" cy="369332"/>
            </a:xfrm>
            <a:prstGeom prst="rect">
              <a:avLst/>
            </a:prstGeom>
            <a:noFill/>
          </p:spPr>
          <p:txBody>
            <a:bodyPr wrap="square" rtlCol="0">
              <a:spAutoFit/>
            </a:bodyPr>
            <a:lstStyle/>
            <a:p>
              <a:r>
                <a:rPr lang="en-US" dirty="0"/>
                <a:t>0.5</a:t>
              </a:r>
            </a:p>
          </p:txBody>
        </p:sp>
        <p:sp>
          <p:nvSpPr>
            <p:cNvPr id="7" name="Arc 6">
              <a:extLst>
                <a:ext uri="{FF2B5EF4-FFF2-40B4-BE49-F238E27FC236}">
                  <a16:creationId xmlns:a16="http://schemas.microsoft.com/office/drawing/2014/main" id="{8379D3AC-BA67-9F48-92A0-39AB1D414C64}"/>
                </a:ext>
              </a:extLst>
            </p:cNvPr>
            <p:cNvSpPr/>
            <p:nvPr/>
          </p:nvSpPr>
          <p:spPr>
            <a:xfrm rot="16200000">
              <a:off x="9001894" y="4203206"/>
              <a:ext cx="2184883" cy="2192122"/>
            </a:xfrm>
            <a:prstGeom prst="arc">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5D57532C-56F5-104E-BDF6-732D701483D0}"/>
                </a:ext>
              </a:extLst>
            </p:cNvPr>
            <p:cNvSpPr txBox="1"/>
            <p:nvPr/>
          </p:nvSpPr>
          <p:spPr>
            <a:xfrm>
              <a:off x="9835168" y="4539128"/>
              <a:ext cx="476926" cy="369332"/>
            </a:xfrm>
            <a:prstGeom prst="rect">
              <a:avLst/>
            </a:prstGeom>
            <a:noFill/>
          </p:spPr>
          <p:txBody>
            <a:bodyPr wrap="square" rtlCol="0">
              <a:spAutoFit/>
            </a:bodyPr>
            <a:lstStyle/>
            <a:p>
              <a:r>
                <a:rPr lang="en-US" dirty="0"/>
                <a:t>0.7</a:t>
              </a:r>
            </a:p>
          </p:txBody>
        </p:sp>
        <p:sp>
          <p:nvSpPr>
            <p:cNvPr id="9" name="TextBox 8">
              <a:extLst>
                <a:ext uri="{FF2B5EF4-FFF2-40B4-BE49-F238E27FC236}">
                  <a16:creationId xmlns:a16="http://schemas.microsoft.com/office/drawing/2014/main" id="{6EDBB17F-A136-E747-A07A-23E99D693273}"/>
                </a:ext>
              </a:extLst>
            </p:cNvPr>
            <p:cNvSpPr txBox="1"/>
            <p:nvPr/>
          </p:nvSpPr>
          <p:spPr>
            <a:xfrm>
              <a:off x="9292119" y="4354462"/>
              <a:ext cx="476926" cy="369332"/>
            </a:xfrm>
            <a:prstGeom prst="rect">
              <a:avLst/>
            </a:prstGeom>
            <a:noFill/>
          </p:spPr>
          <p:txBody>
            <a:bodyPr wrap="square" rtlCol="0">
              <a:spAutoFit/>
            </a:bodyPr>
            <a:lstStyle/>
            <a:p>
              <a:r>
                <a:rPr lang="en-US" dirty="0"/>
                <a:t>0.9</a:t>
              </a:r>
            </a:p>
          </p:txBody>
        </p:sp>
        <p:sp>
          <p:nvSpPr>
            <p:cNvPr id="10" name="TextBox 9">
              <a:extLst>
                <a:ext uri="{FF2B5EF4-FFF2-40B4-BE49-F238E27FC236}">
                  <a16:creationId xmlns:a16="http://schemas.microsoft.com/office/drawing/2014/main" id="{D8C0F590-5AE6-E641-8856-55A0BBE23BA6}"/>
                </a:ext>
              </a:extLst>
            </p:cNvPr>
            <p:cNvSpPr txBox="1"/>
            <p:nvPr/>
          </p:nvSpPr>
          <p:spPr>
            <a:xfrm>
              <a:off x="9293394" y="6011527"/>
              <a:ext cx="1851789" cy="369332"/>
            </a:xfrm>
            <a:prstGeom prst="rect">
              <a:avLst/>
            </a:prstGeom>
            <a:noFill/>
          </p:spPr>
          <p:txBody>
            <a:bodyPr wrap="square" rtlCol="0">
              <a:spAutoFit/>
            </a:bodyPr>
            <a:lstStyle/>
            <a:p>
              <a:r>
                <a:rPr lang="en-US" dirty="0"/>
                <a:t>1-specificity / FPR</a:t>
              </a:r>
            </a:p>
          </p:txBody>
        </p:sp>
        <p:sp>
          <p:nvSpPr>
            <p:cNvPr id="11" name="TextBox 10">
              <a:extLst>
                <a:ext uri="{FF2B5EF4-FFF2-40B4-BE49-F238E27FC236}">
                  <a16:creationId xmlns:a16="http://schemas.microsoft.com/office/drawing/2014/main" id="{F076BDDB-FE19-C740-92BF-C82EF0112997}"/>
                </a:ext>
              </a:extLst>
            </p:cNvPr>
            <p:cNvSpPr txBox="1"/>
            <p:nvPr/>
          </p:nvSpPr>
          <p:spPr>
            <a:xfrm rot="16200000">
              <a:off x="7967457" y="5278759"/>
              <a:ext cx="1697901" cy="369332"/>
            </a:xfrm>
            <a:prstGeom prst="rect">
              <a:avLst/>
            </a:prstGeom>
            <a:noFill/>
          </p:spPr>
          <p:txBody>
            <a:bodyPr wrap="square" rtlCol="0">
              <a:spAutoFit/>
            </a:bodyPr>
            <a:lstStyle/>
            <a:p>
              <a:r>
                <a:rPr lang="en-US" dirty="0"/>
                <a:t>Sensitivity / TPR</a:t>
              </a:r>
            </a:p>
          </p:txBody>
        </p:sp>
        <p:sp>
          <p:nvSpPr>
            <p:cNvPr id="12" name="Rectangle 11">
              <a:extLst>
                <a:ext uri="{FF2B5EF4-FFF2-40B4-BE49-F238E27FC236}">
                  <a16:creationId xmlns:a16="http://schemas.microsoft.com/office/drawing/2014/main" id="{D0724335-DA53-F64D-9926-7EDE41F4ED95}"/>
                </a:ext>
              </a:extLst>
            </p:cNvPr>
            <p:cNvSpPr/>
            <p:nvPr/>
          </p:nvSpPr>
          <p:spPr>
            <a:xfrm>
              <a:off x="9001072" y="4201437"/>
              <a:ext cx="2192122" cy="2192122"/>
            </a:xfrm>
            <a:prstGeom prst="rect">
              <a:avLst/>
            </a:prstGeom>
            <a:noFill/>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880E2F35-5C5D-6741-BF03-772B523D6C83}"/>
              </a:ext>
            </a:extLst>
          </p:cNvPr>
          <p:cNvSpPr/>
          <p:nvPr/>
        </p:nvSpPr>
        <p:spPr>
          <a:xfrm>
            <a:off x="951735" y="4954626"/>
            <a:ext cx="6845911" cy="954107"/>
          </a:xfrm>
          <a:prstGeom prst="rect">
            <a:avLst/>
          </a:prstGeom>
        </p:spPr>
        <p:txBody>
          <a:bodyPr wrap="square">
            <a:spAutoFit/>
          </a:bodyPr>
          <a:lstStyle/>
          <a:p>
            <a:r>
              <a:rPr lang="en-US" sz="2800" b="1" i="1" dirty="0">
                <a:solidFill>
                  <a:srgbClr val="FF0000"/>
                </a:solidFill>
              </a:rPr>
              <a:t>How can we assess the performance of genomic sequencing as a “screening” test?</a:t>
            </a:r>
          </a:p>
        </p:txBody>
      </p:sp>
    </p:spTree>
    <p:extLst>
      <p:ext uri="{BB962C8B-B14F-4D97-AF65-F5344CB8AC3E}">
        <p14:creationId xmlns:p14="http://schemas.microsoft.com/office/powerpoint/2010/main" val="377089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A1F3F8-F003-0DEC-3B84-47A32A593807}"/>
              </a:ext>
            </a:extLst>
          </p:cNvPr>
          <p:cNvPicPr>
            <a:picLocks noChangeAspect="1"/>
          </p:cNvPicPr>
          <p:nvPr/>
        </p:nvPicPr>
        <p:blipFill rotWithShape="1">
          <a:blip r:embed="rId3"/>
          <a:srcRect t="13358"/>
          <a:stretch/>
        </p:blipFill>
        <p:spPr>
          <a:xfrm>
            <a:off x="264488" y="162863"/>
            <a:ext cx="5654580" cy="3266137"/>
          </a:xfrm>
          <a:prstGeom prst="rect">
            <a:avLst/>
          </a:prstGeom>
        </p:spPr>
      </p:pic>
      <p:sp>
        <p:nvSpPr>
          <p:cNvPr id="5" name="TextBox 4">
            <a:extLst>
              <a:ext uri="{FF2B5EF4-FFF2-40B4-BE49-F238E27FC236}">
                <a16:creationId xmlns:a16="http://schemas.microsoft.com/office/drawing/2014/main" id="{C4AAB211-4127-F6E0-50DD-6BBA3B5EA06F}"/>
              </a:ext>
            </a:extLst>
          </p:cNvPr>
          <p:cNvSpPr txBox="1"/>
          <p:nvPr/>
        </p:nvSpPr>
        <p:spPr>
          <a:xfrm>
            <a:off x="264488" y="2863046"/>
            <a:ext cx="4889672" cy="300082"/>
          </a:xfrm>
          <a:prstGeom prst="rect">
            <a:avLst/>
          </a:prstGeom>
          <a:noFill/>
        </p:spPr>
        <p:txBody>
          <a:bodyPr wrap="none" rtlCol="0">
            <a:spAutoFit/>
          </a:bodyPr>
          <a:lstStyle/>
          <a:p>
            <a:r>
              <a:rPr lang="en-US" sz="1350" dirty="0"/>
              <a:t>https://</a:t>
            </a:r>
            <a:r>
              <a:rPr lang="en-US" sz="1350" dirty="0" err="1"/>
              <a:t>www.gov.uk</a:t>
            </a:r>
            <a:r>
              <a:rPr lang="en-US" sz="1350" dirty="0"/>
              <a:t>/guidance/</a:t>
            </a:r>
            <a:r>
              <a:rPr lang="en-US" sz="1350" dirty="0" err="1"/>
              <a:t>nhs</a:t>
            </a:r>
            <a:r>
              <a:rPr lang="en-US" sz="1350" dirty="0"/>
              <a:t>-population-screening-explained</a:t>
            </a:r>
          </a:p>
        </p:txBody>
      </p:sp>
      <p:grpSp>
        <p:nvGrpSpPr>
          <p:cNvPr id="21" name="Group 20">
            <a:extLst>
              <a:ext uri="{FF2B5EF4-FFF2-40B4-BE49-F238E27FC236}">
                <a16:creationId xmlns:a16="http://schemas.microsoft.com/office/drawing/2014/main" id="{C7C782D1-44F1-5371-20C7-2FA6542D963C}"/>
              </a:ext>
            </a:extLst>
          </p:cNvPr>
          <p:cNvGrpSpPr/>
          <p:nvPr/>
        </p:nvGrpSpPr>
        <p:grpSpPr>
          <a:xfrm>
            <a:off x="6917833" y="757945"/>
            <a:ext cx="4326340" cy="4094329"/>
            <a:chOff x="6917833" y="757945"/>
            <a:chExt cx="4326340" cy="4094329"/>
          </a:xfrm>
        </p:grpSpPr>
        <p:sp>
          <p:nvSpPr>
            <p:cNvPr id="9" name="Rectangle 8">
              <a:extLst>
                <a:ext uri="{FF2B5EF4-FFF2-40B4-BE49-F238E27FC236}">
                  <a16:creationId xmlns:a16="http://schemas.microsoft.com/office/drawing/2014/main" id="{072B5069-F1F5-245E-5E75-9CDDB9F511D4}"/>
                </a:ext>
              </a:extLst>
            </p:cNvPr>
            <p:cNvSpPr/>
            <p:nvPr/>
          </p:nvSpPr>
          <p:spPr>
            <a:xfrm>
              <a:off x="6917833" y="757945"/>
              <a:ext cx="4326340" cy="4094329"/>
            </a:xfrm>
            <a:prstGeom prst="rect">
              <a:avLst/>
            </a:prstGeom>
            <a:solidFill>
              <a:srgbClr val="0083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63BB81-6C19-C145-94EE-7328D8E40871}"/>
                </a:ext>
              </a:extLst>
            </p:cNvPr>
            <p:cNvSpPr/>
            <p:nvPr/>
          </p:nvSpPr>
          <p:spPr>
            <a:xfrm>
              <a:off x="10329773" y="3937874"/>
              <a:ext cx="914400" cy="914400"/>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08855C8F-161D-E059-44B1-757CC7C8650D}"/>
              </a:ext>
            </a:extLst>
          </p:cNvPr>
          <p:cNvSpPr/>
          <p:nvPr/>
        </p:nvSpPr>
        <p:spPr>
          <a:xfrm>
            <a:off x="10156487" y="3776869"/>
            <a:ext cx="1001547" cy="1001547"/>
          </a:xfrm>
          <a:prstGeom prst="rect">
            <a:avLst/>
          </a:prstGeom>
          <a:solidFill>
            <a:srgbClr val="FFC00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685D059-2BA3-C954-5D47-3D423D6C6D7F}"/>
              </a:ext>
            </a:extLst>
          </p:cNvPr>
          <p:cNvSpPr txBox="1"/>
          <p:nvPr/>
        </p:nvSpPr>
        <p:spPr>
          <a:xfrm>
            <a:off x="7288695" y="1079605"/>
            <a:ext cx="998800" cy="646331"/>
          </a:xfrm>
          <a:prstGeom prst="rect">
            <a:avLst/>
          </a:prstGeom>
          <a:noFill/>
        </p:spPr>
        <p:txBody>
          <a:bodyPr wrap="none" rtlCol="0">
            <a:spAutoFit/>
          </a:bodyPr>
          <a:lstStyle/>
          <a:p>
            <a:r>
              <a:rPr lang="en-US" b="1" dirty="0">
                <a:solidFill>
                  <a:schemeClr val="bg1"/>
                </a:solidFill>
              </a:rPr>
              <a:t>True </a:t>
            </a:r>
          </a:p>
          <a:p>
            <a:r>
              <a:rPr lang="en-US" b="1" dirty="0">
                <a:solidFill>
                  <a:schemeClr val="bg1"/>
                </a:solidFill>
              </a:rPr>
              <a:t>negative</a:t>
            </a:r>
          </a:p>
        </p:txBody>
      </p:sp>
      <p:grpSp>
        <p:nvGrpSpPr>
          <p:cNvPr id="22" name="Group 21">
            <a:extLst>
              <a:ext uri="{FF2B5EF4-FFF2-40B4-BE49-F238E27FC236}">
                <a16:creationId xmlns:a16="http://schemas.microsoft.com/office/drawing/2014/main" id="{09F7F09F-EA55-BEB2-96C6-9464DF38EB44}"/>
              </a:ext>
            </a:extLst>
          </p:cNvPr>
          <p:cNvGrpSpPr/>
          <p:nvPr/>
        </p:nvGrpSpPr>
        <p:grpSpPr>
          <a:xfrm>
            <a:off x="10299957" y="3924622"/>
            <a:ext cx="937564" cy="840542"/>
            <a:chOff x="10299957" y="3924622"/>
            <a:chExt cx="937564" cy="840542"/>
          </a:xfrm>
        </p:grpSpPr>
        <p:sp>
          <p:nvSpPr>
            <p:cNvPr id="12" name="Rectangle 11">
              <a:extLst>
                <a:ext uri="{FF2B5EF4-FFF2-40B4-BE49-F238E27FC236}">
                  <a16:creationId xmlns:a16="http://schemas.microsoft.com/office/drawing/2014/main" id="{56797BD4-FB62-C02C-68BF-C7CC63FEA8F9}"/>
                </a:ext>
              </a:extLst>
            </p:cNvPr>
            <p:cNvSpPr/>
            <p:nvPr/>
          </p:nvSpPr>
          <p:spPr>
            <a:xfrm>
              <a:off x="10339713" y="3924622"/>
              <a:ext cx="805069" cy="8405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60D5983-28A2-F769-5F0A-4475E4933E43}"/>
                </a:ext>
              </a:extLst>
            </p:cNvPr>
            <p:cNvSpPr txBox="1"/>
            <p:nvPr/>
          </p:nvSpPr>
          <p:spPr>
            <a:xfrm>
              <a:off x="10299957" y="4007484"/>
              <a:ext cx="937564" cy="646331"/>
            </a:xfrm>
            <a:prstGeom prst="rect">
              <a:avLst/>
            </a:prstGeom>
            <a:noFill/>
          </p:spPr>
          <p:txBody>
            <a:bodyPr wrap="none" rtlCol="0">
              <a:spAutoFit/>
            </a:bodyPr>
            <a:lstStyle/>
            <a:p>
              <a:r>
                <a:rPr lang="en-US" b="1" dirty="0"/>
                <a:t>True </a:t>
              </a:r>
            </a:p>
            <a:p>
              <a:r>
                <a:rPr lang="en-US" b="1" dirty="0"/>
                <a:t>positive</a:t>
              </a:r>
            </a:p>
          </p:txBody>
        </p:sp>
      </p:grpSp>
      <p:grpSp>
        <p:nvGrpSpPr>
          <p:cNvPr id="24" name="Group 23">
            <a:extLst>
              <a:ext uri="{FF2B5EF4-FFF2-40B4-BE49-F238E27FC236}">
                <a16:creationId xmlns:a16="http://schemas.microsoft.com/office/drawing/2014/main" id="{835F0C3B-F65F-84CC-367B-DF2B170B3C56}"/>
              </a:ext>
            </a:extLst>
          </p:cNvPr>
          <p:cNvGrpSpPr/>
          <p:nvPr/>
        </p:nvGrpSpPr>
        <p:grpSpPr>
          <a:xfrm>
            <a:off x="9657087" y="3013087"/>
            <a:ext cx="1247839" cy="1220982"/>
            <a:chOff x="9657087" y="3013087"/>
            <a:chExt cx="1247839" cy="1220982"/>
          </a:xfrm>
        </p:grpSpPr>
        <p:sp>
          <p:nvSpPr>
            <p:cNvPr id="16" name="TextBox 15">
              <a:extLst>
                <a:ext uri="{FF2B5EF4-FFF2-40B4-BE49-F238E27FC236}">
                  <a16:creationId xmlns:a16="http://schemas.microsoft.com/office/drawing/2014/main" id="{A6A4DE8E-DB27-CF41-85FA-1E3F583BD418}"/>
                </a:ext>
              </a:extLst>
            </p:cNvPr>
            <p:cNvSpPr txBox="1"/>
            <p:nvPr/>
          </p:nvSpPr>
          <p:spPr>
            <a:xfrm>
              <a:off x="9657087" y="3013087"/>
              <a:ext cx="937564" cy="646331"/>
            </a:xfrm>
            <a:prstGeom prst="rect">
              <a:avLst/>
            </a:prstGeom>
            <a:noFill/>
          </p:spPr>
          <p:txBody>
            <a:bodyPr wrap="none" rtlCol="0">
              <a:spAutoFit/>
            </a:bodyPr>
            <a:lstStyle/>
            <a:p>
              <a:r>
                <a:rPr lang="en-US" b="1" dirty="0">
                  <a:solidFill>
                    <a:schemeClr val="bg1"/>
                  </a:solidFill>
                </a:rPr>
                <a:t>False </a:t>
              </a:r>
            </a:p>
            <a:p>
              <a:r>
                <a:rPr lang="en-US" b="1" dirty="0">
                  <a:solidFill>
                    <a:schemeClr val="bg1"/>
                  </a:solidFill>
                </a:rPr>
                <a:t>positive</a:t>
              </a:r>
            </a:p>
          </p:txBody>
        </p:sp>
        <p:sp>
          <p:nvSpPr>
            <p:cNvPr id="18" name="Arc 17">
              <a:extLst>
                <a:ext uri="{FF2B5EF4-FFF2-40B4-BE49-F238E27FC236}">
                  <a16:creationId xmlns:a16="http://schemas.microsoft.com/office/drawing/2014/main" id="{869B8A18-2E16-5873-4EFC-B06BA37E1859}"/>
                </a:ext>
              </a:extLst>
            </p:cNvPr>
            <p:cNvSpPr/>
            <p:nvPr/>
          </p:nvSpPr>
          <p:spPr>
            <a:xfrm>
              <a:off x="9990526" y="3319669"/>
              <a:ext cx="914400" cy="914400"/>
            </a:xfrm>
            <a:prstGeom prst="arc">
              <a:avLst/>
            </a:prstGeom>
            <a:ln w="1905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6AC5FD53-9833-10AD-DD65-528AEBCCFABA}"/>
              </a:ext>
            </a:extLst>
          </p:cNvPr>
          <p:cNvGrpSpPr/>
          <p:nvPr/>
        </p:nvGrpSpPr>
        <p:grpSpPr>
          <a:xfrm>
            <a:off x="9769939" y="4395074"/>
            <a:ext cx="1376827" cy="1292662"/>
            <a:chOff x="9769939" y="4395074"/>
            <a:chExt cx="1376827" cy="1292662"/>
          </a:xfrm>
        </p:grpSpPr>
        <p:sp>
          <p:nvSpPr>
            <p:cNvPr id="17" name="TextBox 16">
              <a:extLst>
                <a:ext uri="{FF2B5EF4-FFF2-40B4-BE49-F238E27FC236}">
                  <a16:creationId xmlns:a16="http://schemas.microsoft.com/office/drawing/2014/main" id="{E81D2534-5599-69AB-6555-FD7D4F346A31}"/>
                </a:ext>
              </a:extLst>
            </p:cNvPr>
            <p:cNvSpPr txBox="1"/>
            <p:nvPr/>
          </p:nvSpPr>
          <p:spPr>
            <a:xfrm>
              <a:off x="9769939" y="5041405"/>
              <a:ext cx="998800" cy="646331"/>
            </a:xfrm>
            <a:prstGeom prst="rect">
              <a:avLst/>
            </a:prstGeom>
            <a:noFill/>
          </p:spPr>
          <p:txBody>
            <a:bodyPr wrap="none" rtlCol="0">
              <a:spAutoFit/>
            </a:bodyPr>
            <a:lstStyle/>
            <a:p>
              <a:r>
                <a:rPr lang="en-US" b="1" dirty="0"/>
                <a:t>False </a:t>
              </a:r>
            </a:p>
            <a:p>
              <a:r>
                <a:rPr lang="en-US" b="1" dirty="0"/>
                <a:t>negative</a:t>
              </a:r>
            </a:p>
          </p:txBody>
        </p:sp>
        <p:sp>
          <p:nvSpPr>
            <p:cNvPr id="19" name="Arc 18">
              <a:extLst>
                <a:ext uri="{FF2B5EF4-FFF2-40B4-BE49-F238E27FC236}">
                  <a16:creationId xmlns:a16="http://schemas.microsoft.com/office/drawing/2014/main" id="{D5A21F9B-4E9A-AA9F-94E0-1479A651B309}"/>
                </a:ext>
              </a:extLst>
            </p:cNvPr>
            <p:cNvSpPr/>
            <p:nvPr/>
          </p:nvSpPr>
          <p:spPr>
            <a:xfrm rot="5400000">
              <a:off x="10232366" y="4395074"/>
              <a:ext cx="914400" cy="914400"/>
            </a:xfrm>
            <a:prstGeom prst="arc">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5" name="Content Placeholder 2">
            <a:extLst>
              <a:ext uri="{FF2B5EF4-FFF2-40B4-BE49-F238E27FC236}">
                <a16:creationId xmlns:a16="http://schemas.microsoft.com/office/drawing/2014/main" id="{74ACF730-9321-67FC-E9FB-3E0F4D383E54}"/>
              </a:ext>
            </a:extLst>
          </p:cNvPr>
          <p:cNvSpPr txBox="1">
            <a:spLocks/>
          </p:cNvSpPr>
          <p:nvPr/>
        </p:nvSpPr>
        <p:spPr>
          <a:xfrm>
            <a:off x="354270" y="3532485"/>
            <a:ext cx="6391702" cy="3162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When ascertaining individuals with monogenic disease via screening, we will identify a “molecular diagnosis”</a:t>
            </a:r>
          </a:p>
          <a:p>
            <a:pPr lvl="1">
              <a:buFont typeface="System Font Regular"/>
              <a:buChar char="-"/>
            </a:pPr>
            <a:r>
              <a:rPr lang="en-US" sz="2000" dirty="0"/>
              <a:t>Indicating a probability of having the disease</a:t>
            </a:r>
          </a:p>
          <a:p>
            <a:pPr lvl="1">
              <a:buFont typeface="System Font Regular"/>
              <a:buChar char="-"/>
            </a:pPr>
            <a:r>
              <a:rPr lang="en-US" sz="2000" dirty="0"/>
              <a:t>As well as the probability of poor health outcomes that are associated with the disease</a:t>
            </a:r>
          </a:p>
          <a:p>
            <a:r>
              <a:rPr lang="en-US" sz="2200" dirty="0"/>
              <a:t>PPV for the monogenic disease will depend on prevalence and the specificity of results</a:t>
            </a:r>
          </a:p>
          <a:p>
            <a:pPr lvl="1">
              <a:buFont typeface="System Font Regular"/>
              <a:buChar char="-"/>
            </a:pPr>
            <a:r>
              <a:rPr lang="en-US" sz="2000" dirty="0"/>
              <a:t>Combined with post-test phenotyping</a:t>
            </a:r>
          </a:p>
          <a:p>
            <a:pPr lvl="1">
              <a:buFont typeface="System Font Regular"/>
              <a:buChar char="-"/>
            </a:pPr>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92539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527" y="1491650"/>
            <a:ext cx="11369012" cy="4909150"/>
          </a:xfrm>
        </p:spPr>
        <p:txBody>
          <a:bodyPr>
            <a:normAutofit/>
          </a:bodyPr>
          <a:lstStyle/>
          <a:p>
            <a:r>
              <a:rPr lang="en-US" sz="3200" dirty="0"/>
              <a:t>Relies on high clinical sensitivity (few false negatives)</a:t>
            </a:r>
          </a:p>
          <a:p>
            <a:pPr lvl="1">
              <a:buFont typeface=".AppleSystemUIFont"/>
              <a:buChar char="-"/>
            </a:pPr>
            <a:r>
              <a:rPr lang="en-US" sz="2800" dirty="0"/>
              <a:t>How much locus heterogeneity exists?</a:t>
            </a:r>
          </a:p>
          <a:p>
            <a:pPr lvl="1">
              <a:buFont typeface=".AppleSystemUIFont"/>
              <a:buChar char="-"/>
            </a:pPr>
            <a:r>
              <a:rPr lang="en-US" sz="2800" dirty="0"/>
              <a:t>What fraction of disease-causing variants are known versus novel?</a:t>
            </a:r>
          </a:p>
          <a:p>
            <a:r>
              <a:rPr lang="en-US" sz="3200" dirty="0"/>
              <a:t>Negative predictive value is strongly influenced by prevalence</a:t>
            </a:r>
          </a:p>
          <a:p>
            <a:pPr lvl="1">
              <a:buFont typeface=".AppleSystemUIFont"/>
              <a:buChar char="-"/>
            </a:pPr>
            <a:r>
              <a:rPr lang="en-US" sz="2800" dirty="0"/>
              <a:t>In rare conditions, NPV is relatively preserved even with decreased sensitivity</a:t>
            </a:r>
          </a:p>
          <a:p>
            <a:endParaRPr lang="en-US" sz="3200" dirty="0"/>
          </a:p>
          <a:p>
            <a:endParaRPr lang="en-US" sz="3200" dirty="0"/>
          </a:p>
          <a:p>
            <a:endParaRPr lang="en-US" sz="3200" dirty="0"/>
          </a:p>
          <a:p>
            <a:pPr lvl="1"/>
            <a:endParaRPr lang="en-US" sz="2800" dirty="0"/>
          </a:p>
        </p:txBody>
      </p:sp>
      <p:sp>
        <p:nvSpPr>
          <p:cNvPr id="4" name="Title 1">
            <a:extLst>
              <a:ext uri="{FF2B5EF4-FFF2-40B4-BE49-F238E27FC236}">
                <a16:creationId xmlns:a16="http://schemas.microsoft.com/office/drawing/2014/main" id="{089234C3-7D87-C245-95D4-FCF33C013CCF}"/>
              </a:ext>
            </a:extLst>
          </p:cNvPr>
          <p:cNvSpPr txBox="1">
            <a:spLocks/>
          </p:cNvSpPr>
          <p:nvPr/>
        </p:nvSpPr>
        <p:spPr>
          <a:xfrm>
            <a:off x="299527" y="165697"/>
            <a:ext cx="117268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Case finding</a:t>
            </a:r>
          </a:p>
        </p:txBody>
      </p:sp>
      <p:sp>
        <p:nvSpPr>
          <p:cNvPr id="5" name="Rectangle 4">
            <a:extLst>
              <a:ext uri="{FF2B5EF4-FFF2-40B4-BE49-F238E27FC236}">
                <a16:creationId xmlns:a16="http://schemas.microsoft.com/office/drawing/2014/main" id="{28B6F9C9-17AB-7645-99FB-0315E379E40F}"/>
              </a:ext>
            </a:extLst>
          </p:cNvPr>
          <p:cNvSpPr/>
          <p:nvPr/>
        </p:nvSpPr>
        <p:spPr>
          <a:xfrm>
            <a:off x="820218" y="5084066"/>
            <a:ext cx="10685437" cy="523220"/>
          </a:xfrm>
          <a:prstGeom prst="rect">
            <a:avLst/>
          </a:prstGeom>
        </p:spPr>
        <p:txBody>
          <a:bodyPr wrap="square">
            <a:spAutoFit/>
          </a:bodyPr>
          <a:lstStyle/>
          <a:p>
            <a:pPr algn="ctr"/>
            <a:r>
              <a:rPr lang="en-US" sz="2800" b="1" i="1" dirty="0">
                <a:solidFill>
                  <a:srgbClr val="FF0000"/>
                </a:solidFill>
              </a:rPr>
              <a:t>How bad would it be to miss a diagnosis?</a:t>
            </a:r>
          </a:p>
        </p:txBody>
      </p:sp>
    </p:spTree>
    <p:extLst>
      <p:ext uri="{BB962C8B-B14F-4D97-AF65-F5344CB8AC3E}">
        <p14:creationId xmlns:p14="http://schemas.microsoft.com/office/powerpoint/2010/main" val="123127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527" y="1491650"/>
            <a:ext cx="11369012" cy="4909150"/>
          </a:xfrm>
        </p:spPr>
        <p:txBody>
          <a:bodyPr>
            <a:normAutofit/>
          </a:bodyPr>
          <a:lstStyle/>
          <a:p>
            <a:r>
              <a:rPr lang="en-US" sz="3200" dirty="0"/>
              <a:t>Relies on high technical and clinical specificity</a:t>
            </a:r>
          </a:p>
          <a:p>
            <a:pPr lvl="1">
              <a:buFont typeface=".AppleSystemUIFont"/>
              <a:buChar char="-"/>
            </a:pPr>
            <a:r>
              <a:rPr lang="en-US" sz="2800" dirty="0"/>
              <a:t>Does the test give you technical artifacts?</a:t>
            </a:r>
          </a:p>
          <a:p>
            <a:pPr lvl="1">
              <a:buFont typeface=".AppleSystemUIFont"/>
              <a:buChar char="-"/>
            </a:pPr>
            <a:r>
              <a:rPr lang="en-US" sz="2800" dirty="0"/>
              <a:t>Is the variant classification of pathogenicity correct?</a:t>
            </a:r>
          </a:p>
          <a:p>
            <a:r>
              <a:rPr lang="en-US" sz="3200" dirty="0"/>
              <a:t>Positive predictive value is strongly influenced by prevalence</a:t>
            </a:r>
          </a:p>
          <a:p>
            <a:pPr lvl="1">
              <a:buFont typeface=".AppleSystemUIFont"/>
              <a:buChar char="-"/>
            </a:pPr>
            <a:r>
              <a:rPr lang="en-US" sz="2800" dirty="0"/>
              <a:t>In rare conditions, PPV is heavily penalized when specificity is &lt;99.9%</a:t>
            </a:r>
          </a:p>
          <a:p>
            <a:endParaRPr lang="en-US" sz="3200" dirty="0"/>
          </a:p>
          <a:p>
            <a:endParaRPr lang="en-US" sz="3200" dirty="0"/>
          </a:p>
          <a:p>
            <a:endParaRPr lang="en-US" sz="3200" dirty="0"/>
          </a:p>
          <a:p>
            <a:pPr lvl="1"/>
            <a:endParaRPr lang="en-US" sz="2800" dirty="0"/>
          </a:p>
        </p:txBody>
      </p:sp>
      <p:sp>
        <p:nvSpPr>
          <p:cNvPr id="4" name="Title 1">
            <a:extLst>
              <a:ext uri="{FF2B5EF4-FFF2-40B4-BE49-F238E27FC236}">
                <a16:creationId xmlns:a16="http://schemas.microsoft.com/office/drawing/2014/main" id="{089234C3-7D87-C245-95D4-FCF33C013CCF}"/>
              </a:ext>
            </a:extLst>
          </p:cNvPr>
          <p:cNvSpPr txBox="1">
            <a:spLocks/>
          </p:cNvSpPr>
          <p:nvPr/>
        </p:nvSpPr>
        <p:spPr>
          <a:xfrm>
            <a:off x="299527" y="165697"/>
            <a:ext cx="117268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Limiting false positives</a:t>
            </a:r>
          </a:p>
        </p:txBody>
      </p:sp>
      <p:sp>
        <p:nvSpPr>
          <p:cNvPr id="5" name="Rectangle 4">
            <a:extLst>
              <a:ext uri="{FF2B5EF4-FFF2-40B4-BE49-F238E27FC236}">
                <a16:creationId xmlns:a16="http://schemas.microsoft.com/office/drawing/2014/main" id="{4E0933FE-E01D-734B-9517-EDD216F0422A}"/>
              </a:ext>
            </a:extLst>
          </p:cNvPr>
          <p:cNvSpPr/>
          <p:nvPr/>
        </p:nvSpPr>
        <p:spPr>
          <a:xfrm>
            <a:off x="820218" y="5084066"/>
            <a:ext cx="10685437" cy="523220"/>
          </a:xfrm>
          <a:prstGeom prst="rect">
            <a:avLst/>
          </a:prstGeom>
        </p:spPr>
        <p:txBody>
          <a:bodyPr wrap="square">
            <a:spAutoFit/>
          </a:bodyPr>
          <a:lstStyle/>
          <a:p>
            <a:pPr algn="ctr"/>
            <a:r>
              <a:rPr lang="en-US" sz="2800" b="1" i="1" dirty="0">
                <a:solidFill>
                  <a:srgbClr val="FF0000"/>
                </a:solidFill>
              </a:rPr>
              <a:t>How problematic would it be to have a false positive?</a:t>
            </a:r>
          </a:p>
        </p:txBody>
      </p:sp>
    </p:spTree>
    <p:extLst>
      <p:ext uri="{BB962C8B-B14F-4D97-AF65-F5344CB8AC3E}">
        <p14:creationId xmlns:p14="http://schemas.microsoft.com/office/powerpoint/2010/main" val="255491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9D2E35D-BD6B-4C5E-37EF-5E0A7870F4BC}"/>
              </a:ext>
            </a:extLst>
          </p:cNvPr>
          <p:cNvSpPr/>
          <p:nvPr/>
        </p:nvSpPr>
        <p:spPr>
          <a:xfrm>
            <a:off x="6917833" y="757945"/>
            <a:ext cx="4326340" cy="4094329"/>
          </a:xfrm>
          <a:prstGeom prst="rect">
            <a:avLst/>
          </a:prstGeom>
          <a:gradFill flip="none" rotWithShape="1">
            <a:gsLst>
              <a:gs pos="77000">
                <a:schemeClr val="accent2">
                  <a:lumMod val="75000"/>
                </a:schemeClr>
              </a:gs>
              <a:gs pos="34000">
                <a:srgbClr val="008379"/>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CA1F3F8-F003-0DEC-3B84-47A32A593807}"/>
              </a:ext>
            </a:extLst>
          </p:cNvPr>
          <p:cNvPicPr>
            <a:picLocks noChangeAspect="1"/>
          </p:cNvPicPr>
          <p:nvPr/>
        </p:nvPicPr>
        <p:blipFill rotWithShape="1">
          <a:blip r:embed="rId3"/>
          <a:srcRect t="13358"/>
          <a:stretch/>
        </p:blipFill>
        <p:spPr>
          <a:xfrm>
            <a:off x="264488" y="162863"/>
            <a:ext cx="5654580" cy="3266137"/>
          </a:xfrm>
          <a:prstGeom prst="rect">
            <a:avLst/>
          </a:prstGeom>
        </p:spPr>
      </p:pic>
      <p:sp>
        <p:nvSpPr>
          <p:cNvPr id="5" name="TextBox 4">
            <a:extLst>
              <a:ext uri="{FF2B5EF4-FFF2-40B4-BE49-F238E27FC236}">
                <a16:creationId xmlns:a16="http://schemas.microsoft.com/office/drawing/2014/main" id="{C4AAB211-4127-F6E0-50DD-6BBA3B5EA06F}"/>
              </a:ext>
            </a:extLst>
          </p:cNvPr>
          <p:cNvSpPr txBox="1"/>
          <p:nvPr/>
        </p:nvSpPr>
        <p:spPr>
          <a:xfrm>
            <a:off x="264488" y="2863046"/>
            <a:ext cx="4889672" cy="300082"/>
          </a:xfrm>
          <a:prstGeom prst="rect">
            <a:avLst/>
          </a:prstGeom>
          <a:noFill/>
        </p:spPr>
        <p:txBody>
          <a:bodyPr wrap="none" rtlCol="0">
            <a:spAutoFit/>
          </a:bodyPr>
          <a:lstStyle/>
          <a:p>
            <a:r>
              <a:rPr lang="en-US" sz="1350" dirty="0"/>
              <a:t>https://</a:t>
            </a:r>
            <a:r>
              <a:rPr lang="en-US" sz="1350" dirty="0" err="1"/>
              <a:t>www.gov.uk</a:t>
            </a:r>
            <a:r>
              <a:rPr lang="en-US" sz="1350" dirty="0"/>
              <a:t>/guidance/</a:t>
            </a:r>
            <a:r>
              <a:rPr lang="en-US" sz="1350" dirty="0" err="1"/>
              <a:t>nhs</a:t>
            </a:r>
            <a:r>
              <a:rPr lang="en-US" sz="1350" dirty="0"/>
              <a:t>-population-screening-explained</a:t>
            </a:r>
          </a:p>
        </p:txBody>
      </p:sp>
      <p:sp>
        <p:nvSpPr>
          <p:cNvPr id="10" name="Rectangle 9">
            <a:extLst>
              <a:ext uri="{FF2B5EF4-FFF2-40B4-BE49-F238E27FC236}">
                <a16:creationId xmlns:a16="http://schemas.microsoft.com/office/drawing/2014/main" id="{4E63BB81-6C19-C145-94EE-7328D8E40871}"/>
              </a:ext>
            </a:extLst>
          </p:cNvPr>
          <p:cNvSpPr/>
          <p:nvPr/>
        </p:nvSpPr>
        <p:spPr>
          <a:xfrm>
            <a:off x="10329773" y="3937874"/>
            <a:ext cx="914400" cy="914400"/>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2">
            <a:extLst>
              <a:ext uri="{FF2B5EF4-FFF2-40B4-BE49-F238E27FC236}">
                <a16:creationId xmlns:a16="http://schemas.microsoft.com/office/drawing/2014/main" id="{862F11C4-8B8F-00C5-6F5A-D39D8A2AC986}"/>
              </a:ext>
            </a:extLst>
          </p:cNvPr>
          <p:cNvSpPr>
            <a:spLocks noGrp="1"/>
          </p:cNvSpPr>
          <p:nvPr>
            <p:ph idx="1"/>
          </p:nvPr>
        </p:nvSpPr>
        <p:spPr>
          <a:xfrm>
            <a:off x="354270" y="3532485"/>
            <a:ext cx="6391702" cy="2921324"/>
          </a:xfrm>
        </p:spPr>
        <p:txBody>
          <a:bodyPr>
            <a:normAutofit fontScale="77500" lnSpcReduction="20000"/>
          </a:bodyPr>
          <a:lstStyle/>
          <a:p>
            <a:r>
              <a:rPr lang="en-US" sz="3600" dirty="0"/>
              <a:t>Assuming that the molecular diagnosis is correct, what can we expect?</a:t>
            </a:r>
          </a:p>
          <a:p>
            <a:pPr lvl="1">
              <a:buFont typeface="System Font Regular"/>
              <a:buChar char="-"/>
            </a:pPr>
            <a:r>
              <a:rPr lang="en-US" sz="2800" dirty="0"/>
              <a:t>The </a:t>
            </a:r>
            <a:r>
              <a:rPr lang="en-US" sz="2800" i="1" dirty="0"/>
              <a:t>natural history of the disease </a:t>
            </a:r>
            <a:r>
              <a:rPr lang="en-US" sz="2800" dirty="0"/>
              <a:t>(age-related penetrance, expressivity) will determine the chance of poor health outcomes among people with the monogenic condition</a:t>
            </a:r>
          </a:p>
          <a:p>
            <a:pPr lvl="1">
              <a:buFont typeface="System Font Regular"/>
              <a:buChar char="-"/>
            </a:pPr>
            <a:r>
              <a:rPr lang="en-US" sz="2800" dirty="0"/>
              <a:t>In some instances, people in the general population can develop the same poor health outcomes (we call these phenocopies)</a:t>
            </a:r>
          </a:p>
          <a:p>
            <a:pPr lvl="1"/>
            <a:endParaRPr lang="en-US" sz="2800" dirty="0"/>
          </a:p>
        </p:txBody>
      </p:sp>
      <p:sp>
        <p:nvSpPr>
          <p:cNvPr id="12" name="Rectangle 11">
            <a:extLst>
              <a:ext uri="{FF2B5EF4-FFF2-40B4-BE49-F238E27FC236}">
                <a16:creationId xmlns:a16="http://schemas.microsoft.com/office/drawing/2014/main" id="{A1AB826B-F2A1-3F3B-1280-435CE2A9E59B}"/>
              </a:ext>
            </a:extLst>
          </p:cNvPr>
          <p:cNvSpPr/>
          <p:nvPr/>
        </p:nvSpPr>
        <p:spPr>
          <a:xfrm>
            <a:off x="10329773" y="3924226"/>
            <a:ext cx="736059" cy="928048"/>
          </a:xfrm>
          <a:prstGeom prst="rect">
            <a:avLst/>
          </a:prstGeom>
          <a:solidFill>
            <a:srgbClr val="FF0000">
              <a:alpha val="4305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5960F71-962D-0570-FD91-AEA2D85CFC93}"/>
              </a:ext>
            </a:extLst>
          </p:cNvPr>
          <p:cNvSpPr txBox="1"/>
          <p:nvPr/>
        </p:nvSpPr>
        <p:spPr>
          <a:xfrm>
            <a:off x="7883325" y="5061507"/>
            <a:ext cx="2003373" cy="646331"/>
          </a:xfrm>
          <a:prstGeom prst="rect">
            <a:avLst/>
          </a:prstGeom>
          <a:noFill/>
        </p:spPr>
        <p:txBody>
          <a:bodyPr wrap="square" rtlCol="0">
            <a:spAutoFit/>
          </a:bodyPr>
          <a:lstStyle/>
          <a:p>
            <a:r>
              <a:rPr lang="en-US" b="1" dirty="0"/>
              <a:t>Will develop poor health outcome</a:t>
            </a:r>
          </a:p>
        </p:txBody>
      </p:sp>
      <p:sp>
        <p:nvSpPr>
          <p:cNvPr id="15" name="Arc 14">
            <a:extLst>
              <a:ext uri="{FF2B5EF4-FFF2-40B4-BE49-F238E27FC236}">
                <a16:creationId xmlns:a16="http://schemas.microsoft.com/office/drawing/2014/main" id="{8A9F7584-6F79-AECA-6F30-0DAD1C537901}"/>
              </a:ext>
            </a:extLst>
          </p:cNvPr>
          <p:cNvSpPr/>
          <p:nvPr/>
        </p:nvSpPr>
        <p:spPr>
          <a:xfrm rot="5400000">
            <a:off x="9352432" y="4196217"/>
            <a:ext cx="966082" cy="1418387"/>
          </a:xfrm>
          <a:prstGeom prst="arc">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a16="http://schemas.microsoft.com/office/drawing/2014/main" id="{9B9E4D0A-10BD-A5B7-03FB-BA2FD1728C11}"/>
              </a:ext>
            </a:extLst>
          </p:cNvPr>
          <p:cNvSpPr txBox="1"/>
          <p:nvPr/>
        </p:nvSpPr>
        <p:spPr>
          <a:xfrm>
            <a:off x="8599218" y="1995748"/>
            <a:ext cx="2466615" cy="646331"/>
          </a:xfrm>
          <a:prstGeom prst="rect">
            <a:avLst/>
          </a:prstGeom>
          <a:noFill/>
        </p:spPr>
        <p:txBody>
          <a:bodyPr wrap="square" rtlCol="0">
            <a:spAutoFit/>
          </a:bodyPr>
          <a:lstStyle/>
          <a:p>
            <a:r>
              <a:rPr lang="en-US" b="1" dirty="0">
                <a:solidFill>
                  <a:schemeClr val="bg1"/>
                </a:solidFill>
              </a:rPr>
              <a:t>Will </a:t>
            </a:r>
            <a:r>
              <a:rPr lang="en-US" b="1" i="1" dirty="0">
                <a:solidFill>
                  <a:schemeClr val="bg1"/>
                </a:solidFill>
              </a:rPr>
              <a:t>not</a:t>
            </a:r>
            <a:r>
              <a:rPr lang="en-US" b="1" dirty="0">
                <a:solidFill>
                  <a:schemeClr val="bg1"/>
                </a:solidFill>
              </a:rPr>
              <a:t> develop poor health outcome</a:t>
            </a:r>
          </a:p>
        </p:txBody>
      </p:sp>
      <p:sp>
        <p:nvSpPr>
          <p:cNvPr id="18" name="Arc 17">
            <a:extLst>
              <a:ext uri="{FF2B5EF4-FFF2-40B4-BE49-F238E27FC236}">
                <a16:creationId xmlns:a16="http://schemas.microsoft.com/office/drawing/2014/main" id="{3B97994E-DC82-0E20-FA67-AF012F483AC9}"/>
              </a:ext>
            </a:extLst>
          </p:cNvPr>
          <p:cNvSpPr/>
          <p:nvPr/>
        </p:nvSpPr>
        <p:spPr>
          <a:xfrm rot="16200000" flipV="1">
            <a:off x="9021058" y="3118498"/>
            <a:ext cx="2734890" cy="1482298"/>
          </a:xfrm>
          <a:prstGeom prst="arc">
            <a:avLst/>
          </a:prstGeom>
          <a:ln w="19050">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18069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4720" y="658340"/>
            <a:ext cx="10295467" cy="5771408"/>
          </a:xfrm>
        </p:spPr>
        <p:txBody>
          <a:bodyPr>
            <a:normAutofit/>
          </a:bodyPr>
          <a:lstStyle/>
          <a:p>
            <a:pPr marL="0" indent="0">
              <a:buNone/>
            </a:pPr>
            <a:r>
              <a:rPr lang="en-US" sz="2400" b="1" dirty="0"/>
              <a:t>“</a:t>
            </a:r>
            <a:r>
              <a:rPr lang="en-US" sz="2400" b="1" i="1" dirty="0"/>
              <a:t>As we learn more about </a:t>
            </a:r>
            <a:r>
              <a:rPr lang="en-US" sz="2400" b="1" i="1" u="sng" dirty="0"/>
              <a:t>effective interventions</a:t>
            </a:r>
            <a:r>
              <a:rPr lang="en-US" sz="2400" b="1" i="1" dirty="0"/>
              <a:t> for genetic risk factors, and recognize that interventions early in life provide </a:t>
            </a:r>
            <a:r>
              <a:rPr lang="en-US" sz="2400" b="1" i="1" u="sng" dirty="0"/>
              <a:t>significant advantages</a:t>
            </a:r>
            <a:r>
              <a:rPr lang="en-US" sz="2400" b="1" i="1" dirty="0"/>
              <a:t>, it will become more and more compelling to determine this information at birth.”</a:t>
            </a:r>
          </a:p>
          <a:p>
            <a:pPr marL="0" indent="0">
              <a:buNone/>
            </a:pPr>
            <a:endParaRPr lang="en-US" sz="1200" dirty="0"/>
          </a:p>
          <a:p>
            <a:pPr marL="342891" lvl="1" indent="0">
              <a:buNone/>
            </a:pPr>
            <a:r>
              <a:rPr lang="en-US" sz="2100" dirty="0"/>
              <a:t>— F. S. Collins, The Language of Life: DNA and the Revolution in Personalized Medicine. New York: Harper Perennial (2010)</a:t>
            </a:r>
          </a:p>
          <a:p>
            <a:pPr marL="342891" lvl="1" indent="0">
              <a:buNone/>
            </a:pPr>
            <a:endParaRPr lang="en-US" sz="2100" dirty="0"/>
          </a:p>
          <a:p>
            <a:pPr marL="342891" lvl="1" indent="0">
              <a:buNone/>
            </a:pPr>
            <a:endParaRPr lang="en-US" sz="2100" dirty="0"/>
          </a:p>
          <a:p>
            <a:pPr marL="0" indent="0">
              <a:buNone/>
            </a:pPr>
            <a:r>
              <a:rPr lang="en-US" sz="2400" b="1" dirty="0"/>
              <a:t>“</a:t>
            </a:r>
            <a:r>
              <a:rPr lang="en-US" sz="2400" b="1" i="1" dirty="0"/>
              <a:t>The central idea of early disease detection and treatment is essentially simple. However, the path to its successful achievement (on the one hand, bringing to treatment those with previously undetected disease, and, on the other, avoiding harm to those persons not in need of treatment) is far from simple though </a:t>
            </a:r>
            <a:r>
              <a:rPr lang="en-US" sz="2400" b="1" i="1" u="sng" dirty="0"/>
              <a:t>sometimes it may appear deceptively easy</a:t>
            </a:r>
            <a:r>
              <a:rPr lang="en-US" sz="2400" b="1" i="1" dirty="0"/>
              <a:t>.”</a:t>
            </a:r>
          </a:p>
          <a:p>
            <a:pPr marL="0" indent="0">
              <a:buNone/>
            </a:pPr>
            <a:endParaRPr lang="en-US" sz="1200" dirty="0"/>
          </a:p>
          <a:p>
            <a:pPr marL="342891" lvl="1" indent="0">
              <a:buNone/>
            </a:pPr>
            <a:r>
              <a:rPr lang="en-US" sz="2100" dirty="0"/>
              <a:t>— Wilson JMG, </a:t>
            </a:r>
            <a:r>
              <a:rPr lang="en-US" sz="2100" dirty="0" err="1"/>
              <a:t>Jungner</a:t>
            </a:r>
            <a:r>
              <a:rPr lang="en-US" sz="2100" dirty="0"/>
              <a:t> G. Principles and practice of screening for disease. Geneva: WHO (1968)</a:t>
            </a:r>
          </a:p>
          <a:p>
            <a:pPr marL="0" indent="0">
              <a:buNone/>
            </a:pPr>
            <a:endParaRPr lang="en-US" sz="2400" dirty="0"/>
          </a:p>
        </p:txBody>
      </p:sp>
    </p:spTree>
    <p:extLst>
      <p:ext uri="{BB962C8B-B14F-4D97-AF65-F5344CB8AC3E}">
        <p14:creationId xmlns:p14="http://schemas.microsoft.com/office/powerpoint/2010/main" val="29339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9234C3-7D87-C245-95D4-FCF33C013CCF}"/>
              </a:ext>
            </a:extLst>
          </p:cNvPr>
          <p:cNvSpPr txBox="1">
            <a:spLocks/>
          </p:cNvSpPr>
          <p:nvPr/>
        </p:nvSpPr>
        <p:spPr>
          <a:xfrm>
            <a:off x="299527" y="165697"/>
            <a:ext cx="117268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err="1"/>
              <a:t>Overdiagnosis</a:t>
            </a:r>
            <a:endParaRPr lang="en-US" b="1" u="sng" dirty="0"/>
          </a:p>
        </p:txBody>
      </p:sp>
      <p:sp>
        <p:nvSpPr>
          <p:cNvPr id="5" name="Content Placeholder 2">
            <a:extLst>
              <a:ext uri="{FF2B5EF4-FFF2-40B4-BE49-F238E27FC236}">
                <a16:creationId xmlns:a16="http://schemas.microsoft.com/office/drawing/2014/main" id="{0616140D-AAAD-6B44-9F92-81EBD2837646}"/>
              </a:ext>
            </a:extLst>
          </p:cNvPr>
          <p:cNvSpPr txBox="1">
            <a:spLocks/>
          </p:cNvSpPr>
          <p:nvPr/>
        </p:nvSpPr>
        <p:spPr>
          <a:xfrm>
            <a:off x="299527" y="1381532"/>
            <a:ext cx="11219481" cy="464793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When people are labeled with or treated for a disease that would never cause </a:t>
            </a:r>
            <a:r>
              <a:rPr lang="en-US" sz="3200" b="1" i="1" dirty="0"/>
              <a:t>them</a:t>
            </a:r>
            <a:r>
              <a:rPr lang="en-US" sz="3200" dirty="0"/>
              <a:t> harm</a:t>
            </a:r>
          </a:p>
          <a:p>
            <a:pPr lvl="1">
              <a:buFont typeface=".AppleSystemUIFont"/>
              <a:buChar char="-"/>
            </a:pPr>
            <a:r>
              <a:rPr lang="en-US" sz="2800" dirty="0"/>
              <a:t>Inherent in any screening program</a:t>
            </a:r>
          </a:p>
          <a:p>
            <a:pPr lvl="1">
              <a:buFont typeface=".AppleSystemUIFont"/>
              <a:buChar char="-"/>
            </a:pPr>
            <a:r>
              <a:rPr lang="en-US" sz="2800" dirty="0" err="1"/>
              <a:t>Eg</a:t>
            </a:r>
            <a:r>
              <a:rPr lang="en-US" sz="2800" dirty="0"/>
              <a:t>. PSA, mammography, cholesterol, etc.</a:t>
            </a:r>
          </a:p>
          <a:p>
            <a:pPr lvl="1">
              <a:buFont typeface=".AppleSystemUIFont"/>
              <a:buChar char="-"/>
            </a:pPr>
            <a:r>
              <a:rPr lang="en-US" sz="2800" dirty="0"/>
              <a:t>Anything that increases </a:t>
            </a:r>
            <a:r>
              <a:rPr lang="en-US" sz="2800" b="1" i="1" dirty="0"/>
              <a:t>risk</a:t>
            </a:r>
            <a:r>
              <a:rPr lang="en-US" sz="2800" dirty="0"/>
              <a:t> for a poor health outcome but does not directly </a:t>
            </a:r>
            <a:r>
              <a:rPr lang="en-US" sz="2800" b="1" i="1" dirty="0"/>
              <a:t>diagnose or cause </a:t>
            </a:r>
            <a:r>
              <a:rPr lang="en-US" sz="2800" dirty="0"/>
              <a:t>the disease in question</a:t>
            </a:r>
          </a:p>
          <a:p>
            <a:r>
              <a:rPr lang="en-US" sz="3200" dirty="0"/>
              <a:t>Can lead to overuse of further tests and treatments</a:t>
            </a:r>
          </a:p>
          <a:p>
            <a:pPr lvl="1">
              <a:buFont typeface=".AppleSystemUIFont"/>
              <a:buChar char="-"/>
            </a:pPr>
            <a:r>
              <a:rPr lang="en-US" sz="2800" dirty="0"/>
              <a:t>Some of which may be harmful</a:t>
            </a:r>
          </a:p>
          <a:p>
            <a:r>
              <a:rPr lang="en-US" sz="3200" dirty="0"/>
              <a:t>Example: identification of a </a:t>
            </a:r>
            <a:r>
              <a:rPr lang="en-US" sz="3200" i="1" dirty="0"/>
              <a:t>BRCA1</a:t>
            </a:r>
            <a:r>
              <a:rPr lang="en-US" sz="3200" dirty="0"/>
              <a:t> pathogenic variant in a woman with no personal or family history of cancer -- will prophylactic surgery help?  Or would she never have developed cancer?</a:t>
            </a:r>
          </a:p>
        </p:txBody>
      </p:sp>
      <p:sp>
        <p:nvSpPr>
          <p:cNvPr id="7" name="Rectangle 6">
            <a:extLst>
              <a:ext uri="{FF2B5EF4-FFF2-40B4-BE49-F238E27FC236}">
                <a16:creationId xmlns:a16="http://schemas.microsoft.com/office/drawing/2014/main" id="{5E2C094F-44A5-364C-9D91-7B097119913F}"/>
              </a:ext>
            </a:extLst>
          </p:cNvPr>
          <p:cNvSpPr/>
          <p:nvPr/>
        </p:nvSpPr>
        <p:spPr>
          <a:xfrm>
            <a:off x="833571" y="6029462"/>
            <a:ext cx="10685437" cy="523220"/>
          </a:xfrm>
          <a:prstGeom prst="rect">
            <a:avLst/>
          </a:prstGeom>
        </p:spPr>
        <p:txBody>
          <a:bodyPr wrap="square">
            <a:spAutoFit/>
          </a:bodyPr>
          <a:lstStyle/>
          <a:p>
            <a:pPr algn="ctr"/>
            <a:r>
              <a:rPr lang="en-US" sz="2800" b="1" i="1" dirty="0">
                <a:solidFill>
                  <a:srgbClr val="FF0000"/>
                </a:solidFill>
              </a:rPr>
              <a:t>What value does genomic screening add to health care?</a:t>
            </a:r>
          </a:p>
        </p:txBody>
      </p:sp>
    </p:spTree>
    <p:extLst>
      <p:ext uri="{BB962C8B-B14F-4D97-AF65-F5344CB8AC3E}">
        <p14:creationId xmlns:p14="http://schemas.microsoft.com/office/powerpoint/2010/main" val="1441123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9234C3-7D87-C245-95D4-FCF33C013CCF}"/>
              </a:ext>
            </a:extLst>
          </p:cNvPr>
          <p:cNvSpPr txBox="1">
            <a:spLocks/>
          </p:cNvSpPr>
          <p:nvPr/>
        </p:nvSpPr>
        <p:spPr>
          <a:xfrm>
            <a:off x="299527" y="165697"/>
            <a:ext cx="117268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err="1"/>
              <a:t>Overdiagnosis</a:t>
            </a:r>
            <a:r>
              <a:rPr lang="en-US" b="1" u="sng" dirty="0"/>
              <a:t> - Factors specific to genetics</a:t>
            </a:r>
          </a:p>
        </p:txBody>
      </p:sp>
      <p:sp>
        <p:nvSpPr>
          <p:cNvPr id="6" name="Content Placeholder 2">
            <a:extLst>
              <a:ext uri="{FF2B5EF4-FFF2-40B4-BE49-F238E27FC236}">
                <a16:creationId xmlns:a16="http://schemas.microsoft.com/office/drawing/2014/main" id="{3DADB524-D056-364E-BB03-D9837E1B3160}"/>
              </a:ext>
            </a:extLst>
          </p:cNvPr>
          <p:cNvSpPr txBox="1">
            <a:spLocks/>
          </p:cNvSpPr>
          <p:nvPr/>
        </p:nvSpPr>
        <p:spPr>
          <a:xfrm>
            <a:off x="299527" y="1513158"/>
            <a:ext cx="11188485" cy="36728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41E46"/>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741E46"/>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741E46"/>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741E46"/>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741E46"/>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mn-lt"/>
              </a:rPr>
              <a:t>Incomplete penetrance</a:t>
            </a:r>
          </a:p>
          <a:p>
            <a:pPr lvl="1">
              <a:buFont typeface=".AppleSystemUIFont"/>
              <a:buChar char="-"/>
            </a:pPr>
            <a:r>
              <a:rPr lang="en-US" sz="2800" dirty="0">
                <a:latin typeface="+mn-lt"/>
              </a:rPr>
              <a:t>Current estimates likely flawed due to ascertainment bias</a:t>
            </a:r>
          </a:p>
          <a:p>
            <a:pPr lvl="1">
              <a:buFont typeface=".AppleSystemUIFont"/>
              <a:buChar char="-"/>
            </a:pPr>
            <a:r>
              <a:rPr lang="en-US" sz="2800" dirty="0">
                <a:latin typeface="+mn-lt"/>
              </a:rPr>
              <a:t>Genetic and non-genetic modifiers</a:t>
            </a:r>
          </a:p>
          <a:p>
            <a:r>
              <a:rPr lang="en-US" sz="3200" dirty="0">
                <a:latin typeface="+mn-lt"/>
              </a:rPr>
              <a:t>Variable expressivity</a:t>
            </a:r>
          </a:p>
          <a:p>
            <a:pPr lvl="1">
              <a:buFont typeface=".AppleSystemUIFont"/>
              <a:buChar char="-"/>
            </a:pPr>
            <a:r>
              <a:rPr lang="en-US" sz="2800" dirty="0">
                <a:latin typeface="+mn-lt"/>
              </a:rPr>
              <a:t>Difficult to predict age of onset and severity of symptoms</a:t>
            </a:r>
          </a:p>
          <a:p>
            <a:pPr lvl="1">
              <a:buFont typeface=".AppleSystemUIFont"/>
              <a:buChar char="-"/>
            </a:pPr>
            <a:r>
              <a:rPr lang="en-US" sz="2800" dirty="0">
                <a:latin typeface="+mn-lt"/>
              </a:rPr>
              <a:t>True phenotypic spectrum not known for many rare conditions</a:t>
            </a:r>
          </a:p>
        </p:txBody>
      </p:sp>
      <p:sp>
        <p:nvSpPr>
          <p:cNvPr id="7" name="Rectangle 6">
            <a:extLst>
              <a:ext uri="{FF2B5EF4-FFF2-40B4-BE49-F238E27FC236}">
                <a16:creationId xmlns:a16="http://schemas.microsoft.com/office/drawing/2014/main" id="{EE25F861-B136-994F-BFD3-71D917288721}"/>
              </a:ext>
            </a:extLst>
          </p:cNvPr>
          <p:cNvSpPr/>
          <p:nvPr/>
        </p:nvSpPr>
        <p:spPr>
          <a:xfrm>
            <a:off x="1042737" y="4828136"/>
            <a:ext cx="9512967" cy="954107"/>
          </a:xfrm>
          <a:prstGeom prst="rect">
            <a:avLst/>
          </a:prstGeom>
        </p:spPr>
        <p:txBody>
          <a:bodyPr wrap="square">
            <a:spAutoFit/>
          </a:bodyPr>
          <a:lstStyle/>
          <a:p>
            <a:pPr algn="ctr"/>
            <a:r>
              <a:rPr lang="en-US" sz="2800" b="1" i="1" dirty="0">
                <a:solidFill>
                  <a:srgbClr val="FF0000"/>
                </a:solidFill>
              </a:rPr>
              <a:t>Population screening may require weighing thresholds on a condition-by-condition basis to balance benefits and harms</a:t>
            </a:r>
          </a:p>
        </p:txBody>
      </p:sp>
    </p:spTree>
    <p:extLst>
      <p:ext uri="{BB962C8B-B14F-4D97-AF65-F5344CB8AC3E}">
        <p14:creationId xmlns:p14="http://schemas.microsoft.com/office/powerpoint/2010/main" val="1555964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A1F3F8-F003-0DEC-3B84-47A32A593807}"/>
              </a:ext>
            </a:extLst>
          </p:cNvPr>
          <p:cNvPicPr>
            <a:picLocks noChangeAspect="1"/>
          </p:cNvPicPr>
          <p:nvPr/>
        </p:nvPicPr>
        <p:blipFill rotWithShape="1">
          <a:blip r:embed="rId3"/>
          <a:srcRect t="13358"/>
          <a:stretch/>
        </p:blipFill>
        <p:spPr>
          <a:xfrm>
            <a:off x="264488" y="162863"/>
            <a:ext cx="5654580" cy="3266137"/>
          </a:xfrm>
          <a:prstGeom prst="rect">
            <a:avLst/>
          </a:prstGeom>
        </p:spPr>
      </p:pic>
      <p:sp>
        <p:nvSpPr>
          <p:cNvPr id="5" name="TextBox 4">
            <a:extLst>
              <a:ext uri="{FF2B5EF4-FFF2-40B4-BE49-F238E27FC236}">
                <a16:creationId xmlns:a16="http://schemas.microsoft.com/office/drawing/2014/main" id="{C4AAB211-4127-F6E0-50DD-6BBA3B5EA06F}"/>
              </a:ext>
            </a:extLst>
          </p:cNvPr>
          <p:cNvSpPr txBox="1"/>
          <p:nvPr/>
        </p:nvSpPr>
        <p:spPr>
          <a:xfrm>
            <a:off x="264488" y="2863046"/>
            <a:ext cx="4889672" cy="300082"/>
          </a:xfrm>
          <a:prstGeom prst="rect">
            <a:avLst/>
          </a:prstGeom>
          <a:noFill/>
        </p:spPr>
        <p:txBody>
          <a:bodyPr wrap="none" rtlCol="0">
            <a:spAutoFit/>
          </a:bodyPr>
          <a:lstStyle/>
          <a:p>
            <a:r>
              <a:rPr lang="en-US" sz="1350" dirty="0"/>
              <a:t>https://</a:t>
            </a:r>
            <a:r>
              <a:rPr lang="en-US" sz="1350" dirty="0" err="1"/>
              <a:t>www.gov.uk</a:t>
            </a:r>
            <a:r>
              <a:rPr lang="en-US" sz="1350" dirty="0"/>
              <a:t>/guidance/</a:t>
            </a:r>
            <a:r>
              <a:rPr lang="en-US" sz="1350" dirty="0" err="1"/>
              <a:t>nhs</a:t>
            </a:r>
            <a:r>
              <a:rPr lang="en-US" sz="1350" dirty="0"/>
              <a:t>-population-screening-explained</a:t>
            </a:r>
          </a:p>
        </p:txBody>
      </p:sp>
      <p:sp>
        <p:nvSpPr>
          <p:cNvPr id="17" name="Content Placeholder 2">
            <a:extLst>
              <a:ext uri="{FF2B5EF4-FFF2-40B4-BE49-F238E27FC236}">
                <a16:creationId xmlns:a16="http://schemas.microsoft.com/office/drawing/2014/main" id="{F234278C-9F5D-F992-BB9C-F6A9E08F8FBE}"/>
              </a:ext>
            </a:extLst>
          </p:cNvPr>
          <p:cNvSpPr>
            <a:spLocks noGrp="1"/>
          </p:cNvSpPr>
          <p:nvPr>
            <p:ph idx="1"/>
          </p:nvPr>
        </p:nvSpPr>
        <p:spPr>
          <a:xfrm>
            <a:off x="6096000" y="584653"/>
            <a:ext cx="5919066" cy="2428434"/>
          </a:xfrm>
        </p:spPr>
        <p:txBody>
          <a:bodyPr>
            <a:normAutofit/>
          </a:bodyPr>
          <a:lstStyle/>
          <a:p>
            <a:r>
              <a:rPr lang="en-US" sz="2800" dirty="0"/>
              <a:t>What are the post-screening groups?</a:t>
            </a:r>
          </a:p>
          <a:p>
            <a:pPr lvl="1">
              <a:buFont typeface="System Font Regular"/>
              <a:buChar char="-"/>
            </a:pPr>
            <a:r>
              <a:rPr lang="en-US" dirty="0"/>
              <a:t>TN (normal risk, normal management)</a:t>
            </a:r>
          </a:p>
          <a:p>
            <a:pPr lvl="1">
              <a:buFont typeface="System Font Regular"/>
              <a:buChar char="-"/>
            </a:pPr>
            <a:r>
              <a:rPr lang="en-US" dirty="0"/>
              <a:t>FN (high risk, normal management)</a:t>
            </a:r>
          </a:p>
          <a:p>
            <a:pPr lvl="1">
              <a:buFont typeface="System Font Regular"/>
              <a:buChar char="-"/>
            </a:pPr>
            <a:r>
              <a:rPr lang="en-US" dirty="0"/>
              <a:t>FP (normal risk, increased management)</a:t>
            </a:r>
          </a:p>
          <a:p>
            <a:pPr lvl="1">
              <a:buFont typeface="System Font Regular"/>
              <a:buChar char="-"/>
            </a:pPr>
            <a:r>
              <a:rPr lang="en-US" dirty="0"/>
              <a:t>TP (high risk, increased management)</a:t>
            </a:r>
            <a:endParaRPr lang="en-US" sz="3200" dirty="0"/>
          </a:p>
          <a:p>
            <a:endParaRPr lang="en-US" sz="3200" dirty="0"/>
          </a:p>
          <a:p>
            <a:pPr lvl="1"/>
            <a:endParaRPr lang="en-US" sz="2800" dirty="0"/>
          </a:p>
        </p:txBody>
      </p:sp>
      <p:sp>
        <p:nvSpPr>
          <p:cNvPr id="13" name="Content Placeholder 2">
            <a:extLst>
              <a:ext uri="{FF2B5EF4-FFF2-40B4-BE49-F238E27FC236}">
                <a16:creationId xmlns:a16="http://schemas.microsoft.com/office/drawing/2014/main" id="{81283BA2-114C-93AD-F52B-F8362D3605A2}"/>
              </a:ext>
            </a:extLst>
          </p:cNvPr>
          <p:cNvSpPr txBox="1">
            <a:spLocks/>
          </p:cNvSpPr>
          <p:nvPr/>
        </p:nvSpPr>
        <p:spPr>
          <a:xfrm>
            <a:off x="309327" y="3429000"/>
            <a:ext cx="11219481" cy="27810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Those who screen negative can still develop poor health outcomes (e.g. cancer, heart disease)… </a:t>
            </a:r>
          </a:p>
          <a:p>
            <a:pPr lvl="1">
              <a:buFont typeface=".AppleSystemUIFont"/>
              <a:buChar char="-"/>
            </a:pPr>
            <a:r>
              <a:rPr lang="en-US" sz="2000" dirty="0"/>
              <a:t>Do they understand that they are still at population risk?</a:t>
            </a:r>
          </a:p>
          <a:p>
            <a:pPr lvl="1">
              <a:buFont typeface=".AppleSystemUIFont"/>
              <a:buChar char="-"/>
            </a:pPr>
            <a:r>
              <a:rPr lang="en-US" sz="2000" dirty="0"/>
              <a:t>Do they understand that the screening test does not “rule out” a monogenic disease and that their personal and family history might indicate the need for further evaluation?</a:t>
            </a:r>
          </a:p>
          <a:p>
            <a:r>
              <a:rPr lang="en-US" sz="2400" dirty="0"/>
              <a:t>Those who screen positive may never develop poor health outcomes… </a:t>
            </a:r>
            <a:endParaRPr lang="en-US" sz="2000" dirty="0"/>
          </a:p>
          <a:p>
            <a:pPr lvl="1">
              <a:buFont typeface="System Font Regular"/>
              <a:buChar char="-"/>
            </a:pPr>
            <a:r>
              <a:rPr lang="en-US" sz="1800" dirty="0"/>
              <a:t>Do they understand the probability of an incorrect “molecular diagnosis”?</a:t>
            </a:r>
          </a:p>
          <a:p>
            <a:pPr lvl="1">
              <a:buFont typeface="System Font Regular"/>
              <a:buChar char="-"/>
            </a:pPr>
            <a:r>
              <a:rPr lang="en-US" sz="1800" dirty="0"/>
              <a:t>Do they understand the implications their results have for family members?</a:t>
            </a:r>
          </a:p>
          <a:p>
            <a:endParaRPr lang="en-US" sz="2400" dirty="0"/>
          </a:p>
        </p:txBody>
      </p:sp>
    </p:spTree>
    <p:extLst>
      <p:ext uri="{BB962C8B-B14F-4D97-AF65-F5344CB8AC3E}">
        <p14:creationId xmlns:p14="http://schemas.microsoft.com/office/powerpoint/2010/main" val="92503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9234C3-7D87-C245-95D4-FCF33C013CCF}"/>
              </a:ext>
            </a:extLst>
          </p:cNvPr>
          <p:cNvSpPr txBox="1">
            <a:spLocks/>
          </p:cNvSpPr>
          <p:nvPr/>
        </p:nvSpPr>
        <p:spPr>
          <a:xfrm>
            <a:off x="299527" y="165697"/>
            <a:ext cx="117268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From genomic findings to diagnosis</a:t>
            </a:r>
          </a:p>
        </p:txBody>
      </p:sp>
      <p:pic>
        <p:nvPicPr>
          <p:cNvPr id="2" name="Picture 1">
            <a:extLst>
              <a:ext uri="{FF2B5EF4-FFF2-40B4-BE49-F238E27FC236}">
                <a16:creationId xmlns:a16="http://schemas.microsoft.com/office/drawing/2014/main" id="{9972ECDF-D9AD-F899-0E89-B34036866C70}"/>
              </a:ext>
            </a:extLst>
          </p:cNvPr>
          <p:cNvPicPr>
            <a:picLocks noChangeAspect="1"/>
          </p:cNvPicPr>
          <p:nvPr/>
        </p:nvPicPr>
        <p:blipFill>
          <a:blip r:embed="rId3"/>
          <a:stretch>
            <a:fillRect/>
          </a:stretch>
        </p:blipFill>
        <p:spPr>
          <a:xfrm>
            <a:off x="1896316" y="1193427"/>
            <a:ext cx="8080468" cy="5664573"/>
          </a:xfrm>
          <a:prstGeom prst="rect">
            <a:avLst/>
          </a:prstGeom>
        </p:spPr>
      </p:pic>
      <p:sp>
        <p:nvSpPr>
          <p:cNvPr id="3" name="TextBox 2">
            <a:extLst>
              <a:ext uri="{FF2B5EF4-FFF2-40B4-BE49-F238E27FC236}">
                <a16:creationId xmlns:a16="http://schemas.microsoft.com/office/drawing/2014/main" id="{F3FD7D5F-AF6B-D0C0-4B3B-B6C7C4AD7A18}"/>
              </a:ext>
            </a:extLst>
          </p:cNvPr>
          <p:cNvSpPr txBox="1"/>
          <p:nvPr/>
        </p:nvSpPr>
        <p:spPr>
          <a:xfrm>
            <a:off x="2088108" y="1491260"/>
            <a:ext cx="1384866" cy="369332"/>
          </a:xfrm>
          <a:prstGeom prst="rect">
            <a:avLst/>
          </a:prstGeom>
          <a:noFill/>
        </p:spPr>
        <p:txBody>
          <a:bodyPr wrap="none" rtlCol="0">
            <a:spAutoFit/>
          </a:bodyPr>
          <a:lstStyle/>
          <a:p>
            <a:r>
              <a:rPr lang="en-US" i="1" dirty="0"/>
              <a:t>Mike Murray</a:t>
            </a:r>
          </a:p>
        </p:txBody>
      </p:sp>
    </p:spTree>
    <p:extLst>
      <p:ext uri="{BB962C8B-B14F-4D97-AF65-F5344CB8AC3E}">
        <p14:creationId xmlns:p14="http://schemas.microsoft.com/office/powerpoint/2010/main" val="3264738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9234C3-7D87-C245-95D4-FCF33C013CCF}"/>
              </a:ext>
            </a:extLst>
          </p:cNvPr>
          <p:cNvSpPr txBox="1">
            <a:spLocks/>
          </p:cNvSpPr>
          <p:nvPr/>
        </p:nvSpPr>
        <p:spPr>
          <a:xfrm>
            <a:off x="299527" y="165697"/>
            <a:ext cx="117268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Categories of results in PHGS</a:t>
            </a:r>
          </a:p>
        </p:txBody>
      </p:sp>
      <p:sp>
        <p:nvSpPr>
          <p:cNvPr id="6" name="TextBox 5">
            <a:extLst>
              <a:ext uri="{FF2B5EF4-FFF2-40B4-BE49-F238E27FC236}">
                <a16:creationId xmlns:a16="http://schemas.microsoft.com/office/drawing/2014/main" id="{F4917F02-15BB-B129-F746-C96DDDA62CE8}"/>
              </a:ext>
            </a:extLst>
          </p:cNvPr>
          <p:cNvSpPr txBox="1"/>
          <p:nvPr/>
        </p:nvSpPr>
        <p:spPr>
          <a:xfrm>
            <a:off x="299527" y="1491260"/>
            <a:ext cx="5796473" cy="3785652"/>
          </a:xfrm>
          <a:prstGeom prst="rect">
            <a:avLst/>
          </a:prstGeom>
          <a:noFill/>
        </p:spPr>
        <p:txBody>
          <a:bodyPr wrap="square">
            <a:spAutoFit/>
          </a:bodyPr>
          <a:lstStyle/>
          <a:p>
            <a:pPr marL="0" marR="0" algn="l" fontAlgn="base">
              <a:spcBef>
                <a:spcPts val="0"/>
              </a:spcBef>
              <a:spcAft>
                <a:spcPts val="0"/>
              </a:spcAft>
            </a:pPr>
            <a:r>
              <a:rPr lang="en-US" sz="1600" b="1" i="0" u="none" strike="noStrike" dirty="0">
                <a:solidFill>
                  <a:srgbClr val="000000"/>
                </a:solidFill>
                <a:effectLst/>
              </a:rPr>
              <a:t>Negative:</a:t>
            </a:r>
            <a:r>
              <a:rPr lang="en-US" sz="1600" b="0" i="0" u="none" strike="noStrike" dirty="0">
                <a:solidFill>
                  <a:srgbClr val="000000"/>
                </a:solidFill>
                <a:effectLst/>
              </a:rPr>
              <a:t> </a:t>
            </a:r>
            <a:endParaRPr lang="en-US" sz="1600" dirty="0">
              <a:solidFill>
                <a:srgbClr val="000000"/>
              </a:solidFill>
            </a:endParaRPr>
          </a:p>
          <a:p>
            <a:pPr marL="0" marR="0" algn="l" fontAlgn="base">
              <a:spcBef>
                <a:spcPts val="0"/>
              </a:spcBef>
              <a:spcAft>
                <a:spcPts val="0"/>
              </a:spcAft>
            </a:pPr>
            <a:endParaRPr lang="en-US" sz="1600" b="0" i="0" u="none" strike="noStrike" dirty="0">
              <a:solidFill>
                <a:srgbClr val="000000"/>
              </a:solidFill>
              <a:effectLst/>
            </a:endParaRPr>
          </a:p>
          <a:p>
            <a:pPr marR="0" algn="l" fontAlgn="base">
              <a:spcBef>
                <a:spcPts val="0"/>
              </a:spcBef>
              <a:spcAft>
                <a:spcPts val="0"/>
              </a:spcAft>
            </a:pPr>
            <a:r>
              <a:rPr lang="en-US" sz="1600" b="0" i="0" u="none" strike="noStrike" dirty="0">
                <a:solidFill>
                  <a:srgbClr val="000000"/>
                </a:solidFill>
                <a:effectLst/>
              </a:rPr>
              <a:t>1. Reassuring, concordant with negative personal or family history</a:t>
            </a:r>
          </a:p>
          <a:p>
            <a:pPr marL="685800" lvl="1" indent="-228600" fontAlgn="base">
              <a:buFont typeface="Arial" panose="020B0604020202020204" pitchFamily="34" charset="0"/>
              <a:buChar char="•"/>
            </a:pPr>
            <a:r>
              <a:rPr lang="en-US" sz="1600" dirty="0">
                <a:solidFill>
                  <a:srgbClr val="000000"/>
                </a:solidFill>
              </a:rPr>
              <a:t>Does not exclude possibility of developing sporadic disease</a:t>
            </a:r>
            <a:endParaRPr lang="en-US" sz="1600" b="0" i="0" u="none" strike="noStrike" dirty="0">
              <a:solidFill>
                <a:srgbClr val="000000"/>
              </a:solidFill>
              <a:effectLst/>
            </a:endParaRPr>
          </a:p>
          <a:p>
            <a:pPr marL="0" marR="0" algn="l" fontAlgn="base">
              <a:spcBef>
                <a:spcPts val="0"/>
              </a:spcBef>
              <a:spcAft>
                <a:spcPts val="0"/>
              </a:spcAft>
            </a:pPr>
            <a:endParaRPr lang="en-US" sz="1600" b="0" i="0" u="none" strike="noStrike" dirty="0">
              <a:solidFill>
                <a:srgbClr val="000000"/>
              </a:solidFill>
              <a:effectLst/>
            </a:endParaRPr>
          </a:p>
          <a:p>
            <a:pPr marL="0" marR="0" algn="l" fontAlgn="base">
              <a:spcBef>
                <a:spcPts val="0"/>
              </a:spcBef>
              <a:spcAft>
                <a:spcPts val="0"/>
              </a:spcAft>
            </a:pPr>
            <a:r>
              <a:rPr lang="en-US" sz="1600" dirty="0">
                <a:solidFill>
                  <a:srgbClr val="000000"/>
                </a:solidFill>
              </a:rPr>
              <a:t>2. </a:t>
            </a:r>
            <a:r>
              <a:rPr lang="en-US" sz="1600" b="0" i="0" u="none" strike="noStrike" dirty="0">
                <a:solidFill>
                  <a:srgbClr val="000000"/>
                </a:solidFill>
                <a:effectLst/>
              </a:rPr>
              <a:t>Uninformative,</a:t>
            </a:r>
            <a:r>
              <a:rPr lang="en-US" sz="1600" b="1" i="0" u="none" strike="noStrike" dirty="0">
                <a:solidFill>
                  <a:srgbClr val="000000"/>
                </a:solidFill>
                <a:effectLst/>
              </a:rPr>
              <a:t> </a:t>
            </a:r>
            <a:r>
              <a:rPr lang="en-US" sz="1600" b="0" i="0" u="none" strike="noStrike" dirty="0">
                <a:solidFill>
                  <a:srgbClr val="000000"/>
                </a:solidFill>
                <a:effectLst/>
              </a:rPr>
              <a:t>discordant with family history</a:t>
            </a:r>
          </a:p>
          <a:p>
            <a:pPr marL="742950" lvl="1" indent="-285750" fontAlgn="base">
              <a:buFont typeface="Arial" panose="020B0604020202020204" pitchFamily="34" charset="0"/>
              <a:buChar char="•"/>
            </a:pPr>
            <a:r>
              <a:rPr lang="en-US" sz="1600" b="0" i="0" u="none" strike="noStrike" dirty="0">
                <a:solidFill>
                  <a:srgbClr val="000000"/>
                </a:solidFill>
                <a:effectLst/>
              </a:rPr>
              <a:t>Clinical follow up recommended</a:t>
            </a:r>
            <a:endParaRPr lang="en-US" sz="1600" dirty="0">
              <a:solidFill>
                <a:srgbClr val="000000"/>
              </a:solidFill>
            </a:endParaRPr>
          </a:p>
          <a:p>
            <a:pPr marL="1257300" lvl="2" indent="-342900" fontAlgn="base">
              <a:buAutoNum type="alphaLcPeriod"/>
            </a:pPr>
            <a:r>
              <a:rPr lang="en-US" sz="1600" b="0" i="0" u="none" strike="noStrike" dirty="0">
                <a:solidFill>
                  <a:srgbClr val="000000"/>
                </a:solidFill>
                <a:effectLst/>
              </a:rPr>
              <a:t>Informative diagnosis identified (true negative or false negative)</a:t>
            </a:r>
          </a:p>
          <a:p>
            <a:pPr marL="1257300" lvl="2" indent="-342900" fontAlgn="base">
              <a:buFontTx/>
              <a:buAutoNum type="alphaLcPeriod"/>
            </a:pPr>
            <a:r>
              <a:rPr lang="en-US" sz="1600" dirty="0">
                <a:solidFill>
                  <a:srgbClr val="000000"/>
                </a:solidFill>
              </a:rPr>
              <a:t>No informative diagnosis</a:t>
            </a:r>
          </a:p>
          <a:p>
            <a:pPr marL="0" marR="0" algn="l" fontAlgn="base">
              <a:spcBef>
                <a:spcPts val="0"/>
              </a:spcBef>
              <a:spcAft>
                <a:spcPts val="0"/>
              </a:spcAft>
            </a:pPr>
            <a:endParaRPr lang="en-US" sz="1600" dirty="0">
              <a:solidFill>
                <a:srgbClr val="000000"/>
              </a:solidFill>
            </a:endParaRPr>
          </a:p>
          <a:p>
            <a:pPr marL="0" marR="0" algn="l" fontAlgn="base">
              <a:spcBef>
                <a:spcPts val="0"/>
              </a:spcBef>
              <a:spcAft>
                <a:spcPts val="0"/>
              </a:spcAft>
            </a:pPr>
            <a:r>
              <a:rPr lang="en-US" sz="1600" b="0" i="0" u="none" strike="noStrike" dirty="0">
                <a:solidFill>
                  <a:srgbClr val="000000"/>
                </a:solidFill>
                <a:effectLst/>
              </a:rPr>
              <a:t>3. Uninformative,</a:t>
            </a:r>
            <a:r>
              <a:rPr lang="en-US" sz="1600" b="1" i="0" u="none" strike="noStrike" dirty="0">
                <a:solidFill>
                  <a:srgbClr val="000000"/>
                </a:solidFill>
                <a:effectLst/>
              </a:rPr>
              <a:t> </a:t>
            </a:r>
            <a:r>
              <a:rPr lang="en-US" sz="1600" b="0" i="0" u="none" strike="noStrike" dirty="0">
                <a:solidFill>
                  <a:srgbClr val="000000"/>
                </a:solidFill>
                <a:effectLst/>
              </a:rPr>
              <a:t>discordant with personal history</a:t>
            </a:r>
          </a:p>
          <a:p>
            <a:pPr marL="742950" lvl="1" indent="-285750" fontAlgn="base">
              <a:buFont typeface="Arial" panose="020B0604020202020204" pitchFamily="34" charset="0"/>
              <a:buChar char="•"/>
            </a:pPr>
            <a:r>
              <a:rPr lang="en-US" sz="1600" b="0" i="0" u="none" strike="noStrike" dirty="0">
                <a:solidFill>
                  <a:srgbClr val="000000"/>
                </a:solidFill>
                <a:effectLst/>
              </a:rPr>
              <a:t>Clinical follow up recommended</a:t>
            </a:r>
            <a:endParaRPr lang="en-US" sz="1600" dirty="0">
              <a:solidFill>
                <a:srgbClr val="000000"/>
              </a:solidFill>
            </a:endParaRPr>
          </a:p>
          <a:p>
            <a:pPr marL="1257300" lvl="2" indent="-342900" fontAlgn="base">
              <a:buAutoNum type="alphaLcPeriod"/>
            </a:pPr>
            <a:r>
              <a:rPr lang="en-US" sz="1600" b="0" i="0" u="none" strike="noStrike" dirty="0">
                <a:solidFill>
                  <a:srgbClr val="000000"/>
                </a:solidFill>
                <a:effectLst/>
              </a:rPr>
              <a:t>Informative diagnosis detected (false negative)</a:t>
            </a:r>
          </a:p>
          <a:p>
            <a:pPr marL="1257300" lvl="2" indent="-342900" fontAlgn="base">
              <a:buAutoNum type="alphaLcPeriod"/>
            </a:pPr>
            <a:r>
              <a:rPr lang="en-US" sz="1600" dirty="0">
                <a:solidFill>
                  <a:srgbClr val="000000"/>
                </a:solidFill>
              </a:rPr>
              <a:t>No informative diagnosis </a:t>
            </a:r>
            <a:r>
              <a:rPr lang="en-US" sz="1600" b="0" i="0" u="none" strike="noStrike" dirty="0">
                <a:solidFill>
                  <a:srgbClr val="000000"/>
                </a:solidFill>
                <a:effectLst/>
              </a:rPr>
              <a:t> </a:t>
            </a:r>
          </a:p>
        </p:txBody>
      </p:sp>
      <p:sp>
        <p:nvSpPr>
          <p:cNvPr id="8" name="TextBox 7">
            <a:extLst>
              <a:ext uri="{FF2B5EF4-FFF2-40B4-BE49-F238E27FC236}">
                <a16:creationId xmlns:a16="http://schemas.microsoft.com/office/drawing/2014/main" id="{0A4765A1-EC06-1462-DE06-D4F7BB97B03F}"/>
              </a:ext>
            </a:extLst>
          </p:cNvPr>
          <p:cNvSpPr txBox="1"/>
          <p:nvPr/>
        </p:nvSpPr>
        <p:spPr>
          <a:xfrm>
            <a:off x="6162937" y="1443841"/>
            <a:ext cx="6100548" cy="4524315"/>
          </a:xfrm>
          <a:prstGeom prst="rect">
            <a:avLst/>
          </a:prstGeom>
          <a:noFill/>
        </p:spPr>
        <p:txBody>
          <a:bodyPr wrap="square">
            <a:spAutoFit/>
          </a:bodyPr>
          <a:lstStyle/>
          <a:p>
            <a:pPr marL="0" marR="0" algn="l" fontAlgn="base">
              <a:spcBef>
                <a:spcPts val="0"/>
              </a:spcBef>
              <a:spcAft>
                <a:spcPts val="0"/>
              </a:spcAft>
            </a:pPr>
            <a:r>
              <a:rPr lang="en-US" sz="1600" b="1" i="0" u="none" strike="noStrike" dirty="0">
                <a:solidFill>
                  <a:srgbClr val="000000"/>
                </a:solidFill>
                <a:effectLst/>
                <a:latin typeface="Calibri" panose="020F0502020204030204" pitchFamily="34" charset="0"/>
              </a:rPr>
              <a:t>Positive:</a:t>
            </a:r>
          </a:p>
          <a:p>
            <a:pPr marL="0" marR="0" algn="l" fontAlgn="base">
              <a:spcBef>
                <a:spcPts val="0"/>
              </a:spcBef>
              <a:spcAft>
                <a:spcPts val="0"/>
              </a:spcAft>
            </a:pPr>
            <a:r>
              <a:rPr lang="en-US" sz="1600" b="0" i="0" u="none" strike="noStrike" dirty="0">
                <a:solidFill>
                  <a:srgbClr val="000000"/>
                </a:solidFill>
                <a:effectLst/>
                <a:latin typeface="Calibri" panose="020F0502020204030204" pitchFamily="34" charset="0"/>
              </a:rPr>
              <a:t> </a:t>
            </a:r>
            <a:endParaRPr lang="en-US" sz="1600" dirty="0">
              <a:solidFill>
                <a:srgbClr val="000000"/>
              </a:solidFill>
              <a:latin typeface="Calibri" panose="020F0502020204030204" pitchFamily="34" charset="0"/>
            </a:endParaRPr>
          </a:p>
          <a:p>
            <a:pPr marL="0" marR="0" algn="l" fontAlgn="base">
              <a:spcBef>
                <a:spcPts val="0"/>
              </a:spcBef>
              <a:spcAft>
                <a:spcPts val="0"/>
              </a:spcAft>
            </a:pPr>
            <a:r>
              <a:rPr lang="en-US" sz="1600" b="0" i="0" u="none" strike="noStrike" dirty="0">
                <a:solidFill>
                  <a:srgbClr val="000000"/>
                </a:solidFill>
                <a:effectLst/>
                <a:latin typeface="Calibri" panose="020F0502020204030204" pitchFamily="34" charset="0"/>
              </a:rPr>
              <a:t>1. Confirmatory molecular diagnosis concordant with personal history </a:t>
            </a:r>
            <a:endParaRPr lang="en-US" sz="1600" dirty="0">
              <a:solidFill>
                <a:srgbClr val="000000"/>
              </a:solidFill>
              <a:latin typeface="Calibri" panose="020F0502020204030204" pitchFamily="34" charset="0"/>
            </a:endParaRPr>
          </a:p>
          <a:p>
            <a:pPr marL="742950" lvl="1" indent="-285750" fontAlgn="base">
              <a:buFont typeface="Arial" panose="020B0604020202020204" pitchFamily="34" charset="0"/>
              <a:buChar char="•"/>
            </a:pPr>
            <a:r>
              <a:rPr lang="en-US" sz="1600" dirty="0">
                <a:solidFill>
                  <a:srgbClr val="000000"/>
                </a:solidFill>
                <a:latin typeface="Calibri" panose="020F0502020204030204" pitchFamily="34" charset="0"/>
              </a:rPr>
              <a:t>E.g. </a:t>
            </a:r>
            <a:r>
              <a:rPr lang="en-US" sz="1600" b="0" i="0" u="none" strike="noStrike" dirty="0">
                <a:solidFill>
                  <a:srgbClr val="000000"/>
                </a:solidFill>
                <a:effectLst/>
                <a:latin typeface="Calibri" panose="020F0502020204030204" pitchFamily="34" charset="0"/>
              </a:rPr>
              <a:t>meets NCCN guidelines or Dutch criteria, participant would have been recommended to follow up with clinical Genetics if population screening was negative </a:t>
            </a:r>
            <a:endParaRPr lang="en-US" sz="1600" dirty="0">
              <a:solidFill>
                <a:srgbClr val="000000"/>
              </a:solidFill>
              <a:latin typeface="Calibri" panose="020F0502020204030204" pitchFamily="34" charset="0"/>
            </a:endParaRPr>
          </a:p>
          <a:p>
            <a:pPr marL="742950" lvl="1" indent="-28575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Already had a clinical or even molecular diagnosis </a:t>
            </a:r>
          </a:p>
          <a:p>
            <a:pPr marL="0" marR="0" algn="l" fontAlgn="base">
              <a:spcBef>
                <a:spcPts val="0"/>
              </a:spcBef>
              <a:spcAft>
                <a:spcPts val="0"/>
              </a:spcAft>
            </a:pPr>
            <a:endParaRPr lang="en-US" sz="1600" dirty="0">
              <a:solidFill>
                <a:srgbClr val="000000"/>
              </a:solidFill>
              <a:latin typeface="Calibri" panose="020F0502020204030204" pitchFamily="34" charset="0"/>
            </a:endParaRPr>
          </a:p>
          <a:p>
            <a:pPr marL="0" marR="0" algn="l" fontAlgn="base">
              <a:spcBef>
                <a:spcPts val="0"/>
              </a:spcBef>
              <a:spcAft>
                <a:spcPts val="0"/>
              </a:spcAft>
            </a:pPr>
            <a:r>
              <a:rPr lang="en-US" sz="1600" b="0" i="0" u="none" strike="noStrike" dirty="0">
                <a:solidFill>
                  <a:srgbClr val="000000"/>
                </a:solidFill>
                <a:effectLst/>
                <a:latin typeface="Calibri" panose="020F0502020204030204" pitchFamily="34" charset="0"/>
              </a:rPr>
              <a:t>2. Molecular diagnosis concordant with family history </a:t>
            </a:r>
            <a:endParaRPr lang="en-US" sz="1600" dirty="0">
              <a:solidFill>
                <a:srgbClr val="000000"/>
              </a:solidFill>
              <a:latin typeface="Calibri" panose="020F0502020204030204" pitchFamily="34" charset="0"/>
            </a:endParaRPr>
          </a:p>
          <a:p>
            <a:pPr marL="742950" lvl="1" indent="-28575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Explanatory: family member with consistent history has the same molecular diagnosis </a:t>
            </a:r>
          </a:p>
          <a:p>
            <a:pPr marL="742950" lvl="1" indent="-28575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Non-explanatory: family member with consistent history does not have molecular diagnosis </a:t>
            </a:r>
            <a:endParaRPr lang="en-US" sz="1600" dirty="0">
              <a:solidFill>
                <a:srgbClr val="000000"/>
              </a:solidFill>
              <a:latin typeface="Calibri" panose="020F0502020204030204" pitchFamily="34" charset="0"/>
            </a:endParaRPr>
          </a:p>
          <a:p>
            <a:pPr marL="1714500" marR="0" indent="-1714500" algn="l" fontAlgn="base">
              <a:spcAft>
                <a:spcPts val="0"/>
              </a:spcAft>
            </a:pPr>
            <a:r>
              <a:rPr lang="en-US" sz="1600" b="0" i="0" u="none" strike="noStrike" dirty="0">
                <a:solidFill>
                  <a:srgbClr val="000000"/>
                </a:solidFill>
                <a:effectLst/>
                <a:latin typeface="Calibri" panose="020F0502020204030204" pitchFamily="34" charset="0"/>
              </a:rPr>
              <a:t> </a:t>
            </a:r>
            <a:endParaRPr lang="en-US" sz="1600" dirty="0">
              <a:solidFill>
                <a:srgbClr val="000000"/>
              </a:solidFill>
              <a:latin typeface="Calibri" panose="020F0502020204030204" pitchFamily="34" charset="0"/>
            </a:endParaRPr>
          </a:p>
          <a:p>
            <a:pPr marR="0" algn="l" fontAlgn="base">
              <a:spcAft>
                <a:spcPts val="0"/>
              </a:spcAft>
            </a:pPr>
            <a:r>
              <a:rPr lang="en-US" sz="1600" dirty="0">
                <a:solidFill>
                  <a:srgbClr val="000000"/>
                </a:solidFill>
                <a:latin typeface="Calibri" panose="020F0502020204030204" pitchFamily="34" charset="0"/>
              </a:rPr>
              <a:t>3. M</a:t>
            </a:r>
            <a:r>
              <a:rPr lang="en-US" sz="1600" b="0" i="0" u="none" strike="noStrike" dirty="0">
                <a:solidFill>
                  <a:srgbClr val="000000"/>
                </a:solidFill>
                <a:effectLst/>
                <a:latin typeface="Calibri" panose="020F0502020204030204" pitchFamily="34" charset="0"/>
              </a:rPr>
              <a:t>olecular diagnosis without known personal or family history </a:t>
            </a:r>
          </a:p>
          <a:p>
            <a:pPr marL="742950" lvl="1" indent="-285750" fontAlgn="base">
              <a:buFont typeface="Arial" panose="020B0604020202020204" pitchFamily="34" charset="0"/>
              <a:buChar char="•"/>
            </a:pPr>
            <a:r>
              <a:rPr lang="en-US" sz="1600" b="0" i="0" u="none" strike="noStrike" dirty="0">
                <a:solidFill>
                  <a:srgbClr val="000000"/>
                </a:solidFill>
                <a:effectLst/>
                <a:latin typeface="Calibri" panose="020F0502020204030204" pitchFamily="34" charset="0"/>
              </a:rPr>
              <a:t>Unexpected “true” population screening positive without suggestive personal or family history</a:t>
            </a:r>
          </a:p>
          <a:p>
            <a:pPr marL="742950" lvl="1" indent="-285750" fontAlgn="base">
              <a:buFont typeface="Arial" panose="020B0604020202020204" pitchFamily="34" charset="0"/>
              <a:buChar char="•"/>
            </a:pPr>
            <a:r>
              <a:rPr lang="en-US" sz="1600" dirty="0">
                <a:solidFill>
                  <a:srgbClr val="000000"/>
                </a:solidFill>
                <a:latin typeface="Calibri" panose="020F0502020204030204" pitchFamily="34" charset="0"/>
              </a:rPr>
              <a:t>Unclear predictive value for penetrance/expressivity</a:t>
            </a:r>
            <a:r>
              <a:rPr lang="en-US" sz="1600" b="0" i="0" u="none" strike="noStrike" dirty="0">
                <a:solidFill>
                  <a:srgbClr val="000000"/>
                </a:solidFill>
                <a:effectLst/>
                <a:latin typeface="Calibri" panose="020F0502020204030204" pitchFamily="34" charset="0"/>
              </a:rPr>
              <a:t> </a:t>
            </a:r>
          </a:p>
        </p:txBody>
      </p:sp>
      <p:sp>
        <p:nvSpPr>
          <p:cNvPr id="9" name="Rectangle 8">
            <a:extLst>
              <a:ext uri="{FF2B5EF4-FFF2-40B4-BE49-F238E27FC236}">
                <a16:creationId xmlns:a16="http://schemas.microsoft.com/office/drawing/2014/main" id="{8BF58091-2BB1-F555-F40C-1BE781378F03}"/>
              </a:ext>
            </a:extLst>
          </p:cNvPr>
          <p:cNvSpPr/>
          <p:nvPr/>
        </p:nvSpPr>
        <p:spPr>
          <a:xfrm>
            <a:off x="589364" y="6079255"/>
            <a:ext cx="11013272" cy="523220"/>
          </a:xfrm>
          <a:prstGeom prst="rect">
            <a:avLst/>
          </a:prstGeom>
        </p:spPr>
        <p:txBody>
          <a:bodyPr wrap="square">
            <a:spAutoFit/>
          </a:bodyPr>
          <a:lstStyle/>
          <a:p>
            <a:pPr algn="ctr"/>
            <a:r>
              <a:rPr lang="en-US" sz="2800" b="1" i="1" dirty="0">
                <a:solidFill>
                  <a:srgbClr val="FF0000"/>
                </a:solidFill>
              </a:rPr>
              <a:t>A person can move from an uninformative to informative state over time </a:t>
            </a:r>
          </a:p>
        </p:txBody>
      </p:sp>
    </p:spTree>
    <p:extLst>
      <p:ext uri="{BB962C8B-B14F-4D97-AF65-F5344CB8AC3E}">
        <p14:creationId xmlns:p14="http://schemas.microsoft.com/office/powerpoint/2010/main" val="48319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CF617-44E9-E7AA-ADCD-A57269106753}"/>
              </a:ext>
            </a:extLst>
          </p:cNvPr>
          <p:cNvSpPr>
            <a:spLocks noGrp="1"/>
          </p:cNvSpPr>
          <p:nvPr>
            <p:ph type="title"/>
          </p:nvPr>
        </p:nvSpPr>
        <p:spPr/>
        <p:txBody>
          <a:bodyPr/>
          <a:lstStyle/>
          <a:p>
            <a:r>
              <a:rPr lang="en-US" b="1" u="sng" dirty="0"/>
              <a:t>Genomic screening across the life span</a:t>
            </a:r>
          </a:p>
        </p:txBody>
      </p:sp>
      <p:sp>
        <p:nvSpPr>
          <p:cNvPr id="3" name="Content Placeholder 2">
            <a:extLst>
              <a:ext uri="{FF2B5EF4-FFF2-40B4-BE49-F238E27FC236}">
                <a16:creationId xmlns:a16="http://schemas.microsoft.com/office/drawing/2014/main" id="{10EC6EA3-AC0F-7E24-6B4F-F82978ACE6FF}"/>
              </a:ext>
            </a:extLst>
          </p:cNvPr>
          <p:cNvSpPr>
            <a:spLocks noGrp="1"/>
          </p:cNvSpPr>
          <p:nvPr>
            <p:ph idx="1"/>
          </p:nvPr>
        </p:nvSpPr>
        <p:spPr>
          <a:xfrm>
            <a:off x="838200" y="2003046"/>
            <a:ext cx="10515600" cy="4351338"/>
          </a:xfrm>
        </p:spPr>
        <p:txBody>
          <a:bodyPr/>
          <a:lstStyle/>
          <a:p>
            <a:r>
              <a:rPr lang="en-US" b="1" i="1" dirty="0"/>
              <a:t>We now screen newborns </a:t>
            </a:r>
            <a:r>
              <a:rPr lang="en-US" b="1" i="1" u="sng" dirty="0"/>
              <a:t>and</a:t>
            </a:r>
            <a:r>
              <a:rPr lang="en-US" b="1" i="1" dirty="0"/>
              <a:t> adults, don’t we?</a:t>
            </a:r>
          </a:p>
          <a:p>
            <a:r>
              <a:rPr lang="en-US" dirty="0"/>
              <a:t>Early economic analyses point to optimal time points for screening (at least from the perspective of cost-effectiveness)</a:t>
            </a:r>
          </a:p>
          <a:p>
            <a:r>
              <a:rPr lang="en-US" dirty="0"/>
              <a:t>Should we be thinking about the many different times at which individuals </a:t>
            </a:r>
            <a:r>
              <a:rPr lang="en-US" b="1" i="1" dirty="0"/>
              <a:t>might</a:t>
            </a:r>
            <a:r>
              <a:rPr lang="en-US" dirty="0"/>
              <a:t> undergo screening?  </a:t>
            </a:r>
          </a:p>
          <a:p>
            <a:r>
              <a:rPr lang="en-US" dirty="0"/>
              <a:t>And if so, what should be screened for, and when?</a:t>
            </a:r>
            <a:endParaRPr lang="en-US" b="1" i="1" dirty="0"/>
          </a:p>
        </p:txBody>
      </p:sp>
    </p:spTree>
    <p:extLst>
      <p:ext uri="{BB962C8B-B14F-4D97-AF65-F5344CB8AC3E}">
        <p14:creationId xmlns:p14="http://schemas.microsoft.com/office/powerpoint/2010/main" val="674747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445832" y="117153"/>
            <a:ext cx="11238167" cy="1007600"/>
          </a:xfrm>
          <a:prstGeom prst="rect">
            <a:avLst/>
          </a:prstGeom>
        </p:spPr>
        <p:txBody>
          <a:bodyPr spcFirstLastPara="1" vert="horz" wrap="square" lIns="121900" tIns="121900" rIns="121900" bIns="121900" rtlCol="0" anchor="b" anchorCtr="0">
            <a:normAutofit/>
          </a:bodyPr>
          <a:lstStyle/>
          <a:p>
            <a:r>
              <a:rPr lang="en" sz="4400" b="1" u="sng" dirty="0">
                <a:cs typeface="Calibri" panose="020F0502020204030204" pitchFamily="34" charset="0"/>
              </a:rPr>
              <a:t>Age of onset / intervention</a:t>
            </a:r>
            <a:endParaRPr sz="4400" b="1" u="sng" dirty="0">
              <a:cs typeface="Calibri" panose="020F0502020204030204" pitchFamily="34" charset="0"/>
            </a:endParaRPr>
          </a:p>
        </p:txBody>
      </p:sp>
      <p:sp>
        <p:nvSpPr>
          <p:cNvPr id="127" name="Google Shape;127;p22"/>
          <p:cNvSpPr txBox="1"/>
          <p:nvPr/>
        </p:nvSpPr>
        <p:spPr>
          <a:xfrm rot="16200000">
            <a:off x="-674438" y="2518214"/>
            <a:ext cx="2866917" cy="1230875"/>
          </a:xfrm>
          <a:prstGeom prst="rect">
            <a:avLst/>
          </a:prstGeom>
          <a:noFill/>
          <a:ln>
            <a:noFill/>
          </a:ln>
        </p:spPr>
        <p:txBody>
          <a:bodyPr spcFirstLastPara="1" wrap="square" lIns="121900" tIns="121900" rIns="121900" bIns="121900" anchor="t" anchorCtr="0">
            <a:spAutoFit/>
          </a:bodyPr>
          <a:lstStyle/>
          <a:p>
            <a:pPr algn="ctr"/>
            <a:r>
              <a:rPr lang="en" sz="2133" dirty="0"/>
              <a:t>Cumulative onset</a:t>
            </a:r>
          </a:p>
          <a:p>
            <a:pPr algn="ctr"/>
            <a:r>
              <a:rPr lang="en" sz="2133" dirty="0"/>
              <a:t>(age-based penetrance)</a:t>
            </a:r>
            <a:endParaRPr sz="2133" dirty="0"/>
          </a:p>
        </p:txBody>
      </p:sp>
      <p:grpSp>
        <p:nvGrpSpPr>
          <p:cNvPr id="121" name="Google Shape;121;p22"/>
          <p:cNvGrpSpPr/>
          <p:nvPr/>
        </p:nvGrpSpPr>
        <p:grpSpPr>
          <a:xfrm>
            <a:off x="1131416" y="1706847"/>
            <a:ext cx="3215318" cy="2920624"/>
            <a:chOff x="409082" y="2154125"/>
            <a:chExt cx="1832700" cy="1959000"/>
          </a:xfrm>
        </p:grpSpPr>
        <p:cxnSp>
          <p:nvCxnSpPr>
            <p:cNvPr id="122" name="Google Shape;122;p22"/>
            <p:cNvCxnSpPr/>
            <p:nvPr/>
          </p:nvCxnSpPr>
          <p:spPr>
            <a:xfrm flipH="1">
              <a:off x="413900" y="2154125"/>
              <a:ext cx="16800" cy="1959000"/>
            </a:xfrm>
            <a:prstGeom prst="straightConnector1">
              <a:avLst/>
            </a:prstGeom>
            <a:noFill/>
            <a:ln w="28575" cap="flat" cmpd="sng">
              <a:solidFill>
                <a:schemeClr val="dk1"/>
              </a:solidFill>
              <a:prstDash val="solid"/>
              <a:round/>
              <a:headEnd type="none" w="med" len="med"/>
              <a:tailEnd type="none" w="med" len="med"/>
            </a:ln>
          </p:spPr>
        </p:cxnSp>
        <p:cxnSp>
          <p:nvCxnSpPr>
            <p:cNvPr id="123" name="Google Shape;123;p22"/>
            <p:cNvCxnSpPr/>
            <p:nvPr/>
          </p:nvCxnSpPr>
          <p:spPr>
            <a:xfrm>
              <a:off x="409082" y="4113125"/>
              <a:ext cx="1832700" cy="0"/>
            </a:xfrm>
            <a:prstGeom prst="straightConnector1">
              <a:avLst/>
            </a:prstGeom>
            <a:noFill/>
            <a:ln w="28575" cap="flat" cmpd="sng">
              <a:solidFill>
                <a:schemeClr val="dk1"/>
              </a:solidFill>
              <a:prstDash val="solid"/>
              <a:round/>
              <a:headEnd type="none" w="med" len="med"/>
              <a:tailEnd type="none" w="med" len="med"/>
            </a:ln>
          </p:spPr>
        </p:cxnSp>
      </p:grpSp>
      <p:sp>
        <p:nvSpPr>
          <p:cNvPr id="128" name="Google Shape;128;p22"/>
          <p:cNvSpPr txBox="1"/>
          <p:nvPr/>
        </p:nvSpPr>
        <p:spPr>
          <a:xfrm>
            <a:off x="2433979" y="4509953"/>
            <a:ext cx="907265" cy="450548"/>
          </a:xfrm>
          <a:prstGeom prst="rect">
            <a:avLst/>
          </a:prstGeom>
          <a:noFill/>
          <a:ln>
            <a:noFill/>
          </a:ln>
        </p:spPr>
        <p:txBody>
          <a:bodyPr spcFirstLastPara="1" wrap="square" lIns="121900" tIns="121900" rIns="121900" bIns="121900" anchor="t" anchorCtr="0">
            <a:spAutoFit/>
          </a:bodyPr>
          <a:lstStyle/>
          <a:p>
            <a:r>
              <a:rPr lang="en" sz="2133" dirty="0"/>
              <a:t>Age</a:t>
            </a:r>
            <a:endParaRPr sz="2133" dirty="0"/>
          </a:p>
        </p:txBody>
      </p:sp>
      <p:sp>
        <p:nvSpPr>
          <p:cNvPr id="124" name="Google Shape;124;p22"/>
          <p:cNvSpPr/>
          <p:nvPr/>
        </p:nvSpPr>
        <p:spPr>
          <a:xfrm>
            <a:off x="1324861" y="2413304"/>
            <a:ext cx="3030562" cy="2191267"/>
          </a:xfrm>
          <a:custGeom>
            <a:avLst/>
            <a:gdLst/>
            <a:ahLst/>
            <a:cxnLst/>
            <a:rect l="l" t="t" r="r" b="b"/>
            <a:pathLst>
              <a:path w="108109" h="61343" extrusionOk="0">
                <a:moveTo>
                  <a:pt x="0" y="61343"/>
                </a:moveTo>
                <a:cubicBezTo>
                  <a:pt x="6926" y="60217"/>
                  <a:pt x="29842" y="63821"/>
                  <a:pt x="41553" y="54587"/>
                </a:cubicBezTo>
                <a:cubicBezTo>
                  <a:pt x="53265" y="45353"/>
                  <a:pt x="59176" y="15004"/>
                  <a:pt x="70269" y="5939"/>
                </a:cubicBezTo>
                <a:cubicBezTo>
                  <a:pt x="81362" y="-3126"/>
                  <a:pt x="101802" y="1153"/>
                  <a:pt x="108109" y="196"/>
                </a:cubicBezTo>
              </a:path>
            </a:pathLst>
          </a:custGeom>
          <a:noFill/>
          <a:ln w="19050" cap="flat" cmpd="sng">
            <a:solidFill>
              <a:schemeClr val="dk1"/>
            </a:solidFill>
            <a:prstDash val="solid"/>
            <a:round/>
            <a:headEnd type="none" w="med" len="med"/>
            <a:tailEnd type="none" w="med" len="med"/>
          </a:ln>
        </p:spPr>
        <p:txBody>
          <a:bodyPr/>
          <a:lstStyle/>
          <a:p>
            <a:endParaRPr lang="en-US" sz="2400" dirty="0"/>
          </a:p>
        </p:txBody>
      </p:sp>
      <p:grpSp>
        <p:nvGrpSpPr>
          <p:cNvPr id="52" name="Group 51">
            <a:extLst>
              <a:ext uri="{FF2B5EF4-FFF2-40B4-BE49-F238E27FC236}">
                <a16:creationId xmlns:a16="http://schemas.microsoft.com/office/drawing/2014/main" id="{C4E42634-F9AB-39A8-79C7-F8A0791BF7E2}"/>
              </a:ext>
            </a:extLst>
          </p:cNvPr>
          <p:cNvGrpSpPr/>
          <p:nvPr/>
        </p:nvGrpSpPr>
        <p:grpSpPr>
          <a:xfrm>
            <a:off x="1382231" y="1535495"/>
            <a:ext cx="2515501" cy="2763205"/>
            <a:chOff x="1382231" y="1344423"/>
            <a:chExt cx="2515501" cy="2763205"/>
          </a:xfrm>
        </p:grpSpPr>
        <p:sp>
          <p:nvSpPr>
            <p:cNvPr id="137" name="Google Shape;137;p22"/>
            <p:cNvSpPr txBox="1"/>
            <p:nvPr/>
          </p:nvSpPr>
          <p:spPr>
            <a:xfrm>
              <a:off x="1382231" y="1344423"/>
              <a:ext cx="2515501" cy="800179"/>
            </a:xfrm>
            <a:prstGeom prst="rect">
              <a:avLst/>
            </a:prstGeom>
            <a:noFill/>
            <a:ln>
              <a:noFill/>
            </a:ln>
          </p:spPr>
          <p:txBody>
            <a:bodyPr spcFirstLastPara="1" wrap="square" lIns="121900" tIns="121900" rIns="121900" bIns="121900" anchor="t" anchorCtr="0">
              <a:spAutoFit/>
            </a:bodyPr>
            <a:lstStyle/>
            <a:p>
              <a:pPr algn="ctr"/>
              <a:r>
                <a:rPr lang="en" b="1" u="sng" dirty="0">
                  <a:solidFill>
                    <a:srgbClr val="FF0000"/>
                  </a:solidFill>
                </a:rPr>
                <a:t>Definitive intervention</a:t>
              </a:r>
            </a:p>
            <a:p>
              <a:pPr algn="ctr"/>
              <a:r>
                <a:rPr lang="en-US" b="1" dirty="0">
                  <a:solidFill>
                    <a:srgbClr val="FF0000"/>
                  </a:solidFill>
                </a:rPr>
                <a:t>(e.g. Surgery)</a:t>
              </a:r>
            </a:p>
          </p:txBody>
        </p:sp>
        <p:cxnSp>
          <p:nvCxnSpPr>
            <p:cNvPr id="7" name="Straight Connector 6">
              <a:extLst>
                <a:ext uri="{FF2B5EF4-FFF2-40B4-BE49-F238E27FC236}">
                  <a16:creationId xmlns:a16="http://schemas.microsoft.com/office/drawing/2014/main" id="{566E219A-F1B6-6A35-6284-97430A5B764A}"/>
                </a:ext>
              </a:extLst>
            </p:cNvPr>
            <p:cNvCxnSpPr>
              <a:cxnSpLocks/>
            </p:cNvCxnSpPr>
            <p:nvPr/>
          </p:nvCxnSpPr>
          <p:spPr>
            <a:xfrm flipV="1">
              <a:off x="3400535" y="1967548"/>
              <a:ext cx="20229" cy="2140080"/>
            </a:xfrm>
            <a:prstGeom prst="line">
              <a:avLst/>
            </a:prstGeom>
            <a:ln w="28575"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51" name="Group 50">
            <a:extLst>
              <a:ext uri="{FF2B5EF4-FFF2-40B4-BE49-F238E27FC236}">
                <a16:creationId xmlns:a16="http://schemas.microsoft.com/office/drawing/2014/main" id="{2B5FBE52-A92D-27F0-CF55-5AE0265FF702}"/>
              </a:ext>
            </a:extLst>
          </p:cNvPr>
          <p:cNvGrpSpPr/>
          <p:nvPr/>
        </p:nvGrpSpPr>
        <p:grpSpPr>
          <a:xfrm>
            <a:off x="873107" y="3351162"/>
            <a:ext cx="2871415" cy="1225116"/>
            <a:chOff x="873107" y="3160090"/>
            <a:chExt cx="2871415" cy="1225116"/>
          </a:xfrm>
        </p:grpSpPr>
        <p:cxnSp>
          <p:nvCxnSpPr>
            <p:cNvPr id="19" name="Straight Connector 18">
              <a:extLst>
                <a:ext uri="{FF2B5EF4-FFF2-40B4-BE49-F238E27FC236}">
                  <a16:creationId xmlns:a16="http://schemas.microsoft.com/office/drawing/2014/main" id="{E5551D78-D692-9393-4C8F-A871344EE094}"/>
                </a:ext>
              </a:extLst>
            </p:cNvPr>
            <p:cNvCxnSpPr>
              <a:cxnSpLocks/>
            </p:cNvCxnSpPr>
            <p:nvPr/>
          </p:nvCxnSpPr>
          <p:spPr>
            <a:xfrm>
              <a:off x="2160945" y="4095413"/>
              <a:ext cx="1231599" cy="0"/>
            </a:xfrm>
            <a:prstGeom prst="line">
              <a:avLst/>
            </a:prstGeom>
            <a:ln w="28575">
              <a:solidFill>
                <a:srgbClr val="FFC000"/>
              </a:solidFill>
            </a:ln>
          </p:spPr>
          <p:style>
            <a:lnRef idx="1">
              <a:schemeClr val="accent5"/>
            </a:lnRef>
            <a:fillRef idx="0">
              <a:schemeClr val="accent5"/>
            </a:fillRef>
            <a:effectRef idx="0">
              <a:schemeClr val="accent5"/>
            </a:effectRef>
            <a:fontRef idx="minor">
              <a:schemeClr val="tx1"/>
            </a:fontRef>
          </p:style>
        </p:cxnSp>
        <p:grpSp>
          <p:nvGrpSpPr>
            <p:cNvPr id="43" name="Group 42">
              <a:extLst>
                <a:ext uri="{FF2B5EF4-FFF2-40B4-BE49-F238E27FC236}">
                  <a16:creationId xmlns:a16="http://schemas.microsoft.com/office/drawing/2014/main" id="{A0872524-11AD-E41F-95B8-6119C371A547}"/>
                </a:ext>
              </a:extLst>
            </p:cNvPr>
            <p:cNvGrpSpPr/>
            <p:nvPr/>
          </p:nvGrpSpPr>
          <p:grpSpPr>
            <a:xfrm>
              <a:off x="873107" y="3160090"/>
              <a:ext cx="2871415" cy="1225116"/>
              <a:chOff x="873107" y="3160090"/>
              <a:chExt cx="2871415" cy="1225116"/>
            </a:xfrm>
          </p:grpSpPr>
          <p:sp>
            <p:nvSpPr>
              <p:cNvPr id="44" name="Google Shape;137;p22">
                <a:extLst>
                  <a:ext uri="{FF2B5EF4-FFF2-40B4-BE49-F238E27FC236}">
                    <a16:creationId xmlns:a16="http://schemas.microsoft.com/office/drawing/2014/main" id="{4BFC306D-1FC1-EF8F-E7F3-9217A192F68B}"/>
                  </a:ext>
                </a:extLst>
              </p:cNvPr>
              <p:cNvSpPr txBox="1"/>
              <p:nvPr/>
            </p:nvSpPr>
            <p:spPr>
              <a:xfrm>
                <a:off x="873107" y="3160090"/>
                <a:ext cx="2871415" cy="800179"/>
              </a:xfrm>
              <a:prstGeom prst="rect">
                <a:avLst/>
              </a:prstGeom>
              <a:noFill/>
              <a:ln>
                <a:noFill/>
              </a:ln>
            </p:spPr>
            <p:txBody>
              <a:bodyPr spcFirstLastPara="1" wrap="square" lIns="121900" tIns="121900" rIns="121900" bIns="121900" anchor="t" anchorCtr="0">
                <a:spAutoFit/>
              </a:bodyPr>
              <a:lstStyle/>
              <a:p>
                <a:pPr algn="ctr"/>
                <a:r>
                  <a:rPr lang="en-US" b="1" u="sng" dirty="0">
                    <a:solidFill>
                      <a:srgbClr val="FF0000"/>
                    </a:solidFill>
                  </a:rPr>
                  <a:t>Proximal intervention</a:t>
                </a:r>
              </a:p>
              <a:p>
                <a:pPr algn="ctr"/>
                <a:r>
                  <a:rPr lang="en-US" b="1" dirty="0">
                    <a:solidFill>
                      <a:srgbClr val="FF0000"/>
                    </a:solidFill>
                  </a:rPr>
                  <a:t>(e.g. Surveillance)</a:t>
                </a:r>
                <a:endParaRPr b="1" dirty="0">
                  <a:solidFill>
                    <a:srgbClr val="FF0000"/>
                  </a:solidFill>
                </a:endParaRPr>
              </a:p>
            </p:txBody>
          </p:sp>
          <p:grpSp>
            <p:nvGrpSpPr>
              <p:cNvPr id="6" name="Group 5">
                <a:extLst>
                  <a:ext uri="{FF2B5EF4-FFF2-40B4-BE49-F238E27FC236}">
                    <a16:creationId xmlns:a16="http://schemas.microsoft.com/office/drawing/2014/main" id="{B870CABD-C74A-9D73-309D-BD2D58F89FA7}"/>
                  </a:ext>
                </a:extLst>
              </p:cNvPr>
              <p:cNvGrpSpPr/>
              <p:nvPr/>
            </p:nvGrpSpPr>
            <p:grpSpPr>
              <a:xfrm>
                <a:off x="2160945" y="3945401"/>
                <a:ext cx="938455" cy="439805"/>
                <a:chOff x="3637524" y="3828575"/>
                <a:chExt cx="1127962" cy="420536"/>
              </a:xfrm>
            </p:grpSpPr>
            <p:cxnSp>
              <p:nvCxnSpPr>
                <p:cNvPr id="133" name="Google Shape;133;p22"/>
                <p:cNvCxnSpPr>
                  <a:cxnSpLocks/>
                </p:cNvCxnSpPr>
                <p:nvPr/>
              </p:nvCxnSpPr>
              <p:spPr>
                <a:xfrm>
                  <a:off x="3637524"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5" name="Google Shape;131;p22">
                  <a:extLst>
                    <a:ext uri="{FF2B5EF4-FFF2-40B4-BE49-F238E27FC236}">
                      <a16:creationId xmlns:a16="http://schemas.microsoft.com/office/drawing/2014/main" id="{42C2288C-76D8-1DFF-7ED4-D535E17BC11E}"/>
                    </a:ext>
                  </a:extLst>
                </p:cNvPr>
                <p:cNvCxnSpPr>
                  <a:cxnSpLocks/>
                </p:cNvCxnSpPr>
                <p:nvPr/>
              </p:nvCxnSpPr>
              <p:spPr>
                <a:xfrm>
                  <a:off x="3867951"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6" name="Google Shape;132;p22">
                  <a:extLst>
                    <a:ext uri="{FF2B5EF4-FFF2-40B4-BE49-F238E27FC236}">
                      <a16:creationId xmlns:a16="http://schemas.microsoft.com/office/drawing/2014/main" id="{440F332F-6AA4-EDF1-3CAA-1F70AEAE246F}"/>
                    </a:ext>
                  </a:extLst>
                </p:cNvPr>
                <p:cNvCxnSpPr>
                  <a:cxnSpLocks/>
                </p:cNvCxnSpPr>
                <p:nvPr/>
              </p:nvCxnSpPr>
              <p:spPr>
                <a:xfrm>
                  <a:off x="3983738"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7" name="Google Shape;133;p22">
                  <a:extLst>
                    <a:ext uri="{FF2B5EF4-FFF2-40B4-BE49-F238E27FC236}">
                      <a16:creationId xmlns:a16="http://schemas.microsoft.com/office/drawing/2014/main" id="{5791C6EB-C8CB-75CB-52DE-96264852BFA1}"/>
                    </a:ext>
                  </a:extLst>
                </p:cNvPr>
                <p:cNvCxnSpPr>
                  <a:cxnSpLocks/>
                </p:cNvCxnSpPr>
                <p:nvPr/>
              </p:nvCxnSpPr>
              <p:spPr>
                <a:xfrm>
                  <a:off x="4202251"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8" name="Google Shape;134;p22">
                  <a:extLst>
                    <a:ext uri="{FF2B5EF4-FFF2-40B4-BE49-F238E27FC236}">
                      <a16:creationId xmlns:a16="http://schemas.microsoft.com/office/drawing/2014/main" id="{A6352F62-6AA7-727A-BF90-59A48FB2C4BF}"/>
                    </a:ext>
                  </a:extLst>
                </p:cNvPr>
                <p:cNvCxnSpPr>
                  <a:cxnSpLocks/>
                </p:cNvCxnSpPr>
                <p:nvPr/>
              </p:nvCxnSpPr>
              <p:spPr>
                <a:xfrm>
                  <a:off x="4082038"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29" name="Google Shape;132;p22">
                  <a:extLst>
                    <a:ext uri="{FF2B5EF4-FFF2-40B4-BE49-F238E27FC236}">
                      <a16:creationId xmlns:a16="http://schemas.microsoft.com/office/drawing/2014/main" id="{98A8F0DF-F848-9D1E-075E-1CC7A4C62A43}"/>
                    </a:ext>
                  </a:extLst>
                </p:cNvPr>
                <p:cNvCxnSpPr>
                  <a:cxnSpLocks/>
                </p:cNvCxnSpPr>
                <p:nvPr/>
              </p:nvCxnSpPr>
              <p:spPr>
                <a:xfrm>
                  <a:off x="3732799"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0" name="Google Shape;131;p22">
                  <a:extLst>
                    <a:ext uri="{FF2B5EF4-FFF2-40B4-BE49-F238E27FC236}">
                      <a16:creationId xmlns:a16="http://schemas.microsoft.com/office/drawing/2014/main" id="{5FE5A061-9866-50A0-20AC-B47F052A9EBE}"/>
                    </a:ext>
                  </a:extLst>
                </p:cNvPr>
                <p:cNvCxnSpPr>
                  <a:cxnSpLocks/>
                </p:cNvCxnSpPr>
                <p:nvPr/>
              </p:nvCxnSpPr>
              <p:spPr>
                <a:xfrm>
                  <a:off x="4431186" y="3828575"/>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1" name="Google Shape;132;p22">
                  <a:extLst>
                    <a:ext uri="{FF2B5EF4-FFF2-40B4-BE49-F238E27FC236}">
                      <a16:creationId xmlns:a16="http://schemas.microsoft.com/office/drawing/2014/main" id="{AFFD8FB5-D84C-75FC-510D-57C7BEE9C0DF}"/>
                    </a:ext>
                  </a:extLst>
                </p:cNvPr>
                <p:cNvCxnSpPr>
                  <a:cxnSpLocks/>
                </p:cNvCxnSpPr>
                <p:nvPr/>
              </p:nvCxnSpPr>
              <p:spPr>
                <a:xfrm>
                  <a:off x="4546973" y="3828575"/>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2" name="Google Shape;133;p22">
                  <a:extLst>
                    <a:ext uri="{FF2B5EF4-FFF2-40B4-BE49-F238E27FC236}">
                      <a16:creationId xmlns:a16="http://schemas.microsoft.com/office/drawing/2014/main" id="{5545F9A6-D5F8-E4EA-EEAF-29630C376AF6}"/>
                    </a:ext>
                  </a:extLst>
                </p:cNvPr>
                <p:cNvCxnSpPr>
                  <a:cxnSpLocks/>
                </p:cNvCxnSpPr>
                <p:nvPr/>
              </p:nvCxnSpPr>
              <p:spPr>
                <a:xfrm>
                  <a:off x="4765486" y="3828575"/>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3" name="Google Shape;134;p22">
                  <a:extLst>
                    <a:ext uri="{FF2B5EF4-FFF2-40B4-BE49-F238E27FC236}">
                      <a16:creationId xmlns:a16="http://schemas.microsoft.com/office/drawing/2014/main" id="{877554F6-3D94-1672-B803-055D85B3B767}"/>
                    </a:ext>
                  </a:extLst>
                </p:cNvPr>
                <p:cNvCxnSpPr>
                  <a:cxnSpLocks/>
                </p:cNvCxnSpPr>
                <p:nvPr/>
              </p:nvCxnSpPr>
              <p:spPr>
                <a:xfrm>
                  <a:off x="4645273" y="3828575"/>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34" name="Google Shape;132;p22">
                  <a:extLst>
                    <a:ext uri="{FF2B5EF4-FFF2-40B4-BE49-F238E27FC236}">
                      <a16:creationId xmlns:a16="http://schemas.microsoft.com/office/drawing/2014/main" id="{58AB4857-2161-6485-4C1C-DCB3771971FD}"/>
                    </a:ext>
                  </a:extLst>
                </p:cNvPr>
                <p:cNvCxnSpPr>
                  <a:cxnSpLocks/>
                </p:cNvCxnSpPr>
                <p:nvPr/>
              </p:nvCxnSpPr>
              <p:spPr>
                <a:xfrm>
                  <a:off x="4296034" y="3828575"/>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grpSp>
      </p:grpSp>
      <p:grpSp>
        <p:nvGrpSpPr>
          <p:cNvPr id="40" name="Group 39">
            <a:extLst>
              <a:ext uri="{FF2B5EF4-FFF2-40B4-BE49-F238E27FC236}">
                <a16:creationId xmlns:a16="http://schemas.microsoft.com/office/drawing/2014/main" id="{8B6A0E7B-4CFA-E4E3-CE09-5E1188C4DA15}"/>
              </a:ext>
            </a:extLst>
          </p:cNvPr>
          <p:cNvGrpSpPr/>
          <p:nvPr/>
        </p:nvGrpSpPr>
        <p:grpSpPr>
          <a:xfrm>
            <a:off x="4996982" y="1535495"/>
            <a:ext cx="3329891" cy="3425006"/>
            <a:chOff x="4996982" y="1344423"/>
            <a:chExt cx="3329891" cy="3425006"/>
          </a:xfrm>
        </p:grpSpPr>
        <p:grpSp>
          <p:nvGrpSpPr>
            <p:cNvPr id="39" name="Group 38">
              <a:extLst>
                <a:ext uri="{FF2B5EF4-FFF2-40B4-BE49-F238E27FC236}">
                  <a16:creationId xmlns:a16="http://schemas.microsoft.com/office/drawing/2014/main" id="{8B3D5BAD-1220-D123-6198-67FDB4C51EEC}"/>
                </a:ext>
              </a:extLst>
            </p:cNvPr>
            <p:cNvGrpSpPr/>
            <p:nvPr/>
          </p:nvGrpSpPr>
          <p:grpSpPr>
            <a:xfrm>
              <a:off x="4996982" y="1344423"/>
              <a:ext cx="3329891" cy="3092455"/>
              <a:chOff x="5021481" y="1344423"/>
              <a:chExt cx="3329891" cy="3092455"/>
            </a:xfrm>
          </p:grpSpPr>
          <p:sp>
            <p:nvSpPr>
              <p:cNvPr id="4" name="Google Shape;124;p22">
                <a:extLst>
                  <a:ext uri="{FF2B5EF4-FFF2-40B4-BE49-F238E27FC236}">
                    <a16:creationId xmlns:a16="http://schemas.microsoft.com/office/drawing/2014/main" id="{5BA1D179-C553-8A16-5C50-25B6D2D5768F}"/>
                  </a:ext>
                </a:extLst>
              </p:cNvPr>
              <p:cNvSpPr/>
              <p:nvPr/>
            </p:nvSpPr>
            <p:spPr>
              <a:xfrm>
                <a:off x="5021481" y="1967547"/>
                <a:ext cx="620722" cy="2468851"/>
              </a:xfrm>
              <a:custGeom>
                <a:avLst/>
                <a:gdLst/>
                <a:ahLst/>
                <a:cxnLst/>
                <a:rect l="l" t="t" r="r" b="b"/>
                <a:pathLst>
                  <a:path w="108109" h="61343" extrusionOk="0">
                    <a:moveTo>
                      <a:pt x="0" y="61343"/>
                    </a:moveTo>
                    <a:cubicBezTo>
                      <a:pt x="6926" y="60217"/>
                      <a:pt x="29842" y="63821"/>
                      <a:pt x="41553" y="54587"/>
                    </a:cubicBezTo>
                    <a:cubicBezTo>
                      <a:pt x="53265" y="45353"/>
                      <a:pt x="59176" y="15004"/>
                      <a:pt x="70269" y="5939"/>
                    </a:cubicBezTo>
                    <a:cubicBezTo>
                      <a:pt x="81362" y="-3126"/>
                      <a:pt x="101802" y="1153"/>
                      <a:pt x="108109" y="196"/>
                    </a:cubicBezTo>
                  </a:path>
                </a:pathLst>
              </a:custGeom>
              <a:noFill/>
              <a:ln w="19050" cap="flat" cmpd="sng">
                <a:solidFill>
                  <a:schemeClr val="dk1"/>
                </a:solidFill>
                <a:prstDash val="solid"/>
                <a:round/>
                <a:headEnd type="none" w="med" len="med"/>
                <a:tailEnd type="none" w="med" len="med"/>
              </a:ln>
            </p:spPr>
            <p:txBody>
              <a:bodyPr/>
              <a:lstStyle/>
              <a:p>
                <a:endParaRPr lang="en-US" sz="2400" dirty="0"/>
              </a:p>
            </p:txBody>
          </p:sp>
          <p:sp>
            <p:nvSpPr>
              <p:cNvPr id="14" name="Google Shape;137;p22">
                <a:extLst>
                  <a:ext uri="{FF2B5EF4-FFF2-40B4-BE49-F238E27FC236}">
                    <a16:creationId xmlns:a16="http://schemas.microsoft.com/office/drawing/2014/main" id="{11621080-B688-4493-AED5-CBA24BA196F1}"/>
                  </a:ext>
                </a:extLst>
              </p:cNvPr>
              <p:cNvSpPr txBox="1"/>
              <p:nvPr/>
            </p:nvSpPr>
            <p:spPr>
              <a:xfrm>
                <a:off x="5556018" y="1344423"/>
                <a:ext cx="2795354" cy="1077178"/>
              </a:xfrm>
              <a:prstGeom prst="rect">
                <a:avLst/>
              </a:prstGeom>
              <a:noFill/>
              <a:ln>
                <a:noFill/>
              </a:ln>
            </p:spPr>
            <p:txBody>
              <a:bodyPr spcFirstLastPara="1" wrap="square" lIns="121900" tIns="121900" rIns="121900" bIns="121900" anchor="t" anchorCtr="0">
                <a:spAutoFit/>
              </a:bodyPr>
              <a:lstStyle/>
              <a:p>
                <a:pPr algn="ctr"/>
                <a:r>
                  <a:rPr lang="en" b="1" u="sng" dirty="0">
                    <a:solidFill>
                      <a:srgbClr val="FF0000"/>
                    </a:solidFill>
                  </a:rPr>
                  <a:t>Rapid application of definitive therapy</a:t>
                </a:r>
              </a:p>
              <a:p>
                <a:pPr algn="ctr"/>
                <a:r>
                  <a:rPr lang="en-US" b="1" dirty="0">
                    <a:solidFill>
                      <a:srgbClr val="FF0000"/>
                    </a:solidFill>
                  </a:rPr>
                  <a:t>(e.g. diet, enzyme therapy)</a:t>
                </a:r>
              </a:p>
            </p:txBody>
          </p:sp>
          <p:cxnSp>
            <p:nvCxnSpPr>
              <p:cNvPr id="45" name="Google Shape;122;p22">
                <a:extLst>
                  <a:ext uri="{FF2B5EF4-FFF2-40B4-BE49-F238E27FC236}">
                    <a16:creationId xmlns:a16="http://schemas.microsoft.com/office/drawing/2014/main" id="{355A0BAB-3D47-67DE-273C-24D3AA6CB38A}"/>
                  </a:ext>
                </a:extLst>
              </p:cNvPr>
              <p:cNvCxnSpPr/>
              <p:nvPr/>
            </p:nvCxnSpPr>
            <p:spPr>
              <a:xfrm flipH="1">
                <a:off x="5058110" y="1515775"/>
                <a:ext cx="29474" cy="2920624"/>
              </a:xfrm>
              <a:prstGeom prst="straightConnector1">
                <a:avLst/>
              </a:prstGeom>
              <a:noFill/>
              <a:ln w="28575" cap="flat" cmpd="sng">
                <a:solidFill>
                  <a:schemeClr val="dk1"/>
                </a:solidFill>
                <a:prstDash val="solid"/>
                <a:round/>
                <a:headEnd type="none" w="med" len="med"/>
                <a:tailEnd type="none" w="med" len="med"/>
              </a:ln>
            </p:spPr>
          </p:cxnSp>
          <p:cxnSp>
            <p:nvCxnSpPr>
              <p:cNvPr id="46" name="Google Shape;123;p22">
                <a:extLst>
                  <a:ext uri="{FF2B5EF4-FFF2-40B4-BE49-F238E27FC236}">
                    <a16:creationId xmlns:a16="http://schemas.microsoft.com/office/drawing/2014/main" id="{D9CA9683-9570-B65F-61A9-8BAF11EDF553}"/>
                  </a:ext>
                </a:extLst>
              </p:cNvPr>
              <p:cNvCxnSpPr/>
              <p:nvPr/>
            </p:nvCxnSpPr>
            <p:spPr>
              <a:xfrm>
                <a:off x="5049657" y="4436399"/>
                <a:ext cx="3215318" cy="0"/>
              </a:xfrm>
              <a:prstGeom prst="straightConnector1">
                <a:avLst/>
              </a:prstGeom>
              <a:noFill/>
              <a:ln w="28575" cap="flat" cmpd="sng">
                <a:solidFill>
                  <a:schemeClr val="dk1"/>
                </a:solidFill>
                <a:prstDash val="solid"/>
                <a:round/>
                <a:headEnd type="none" w="med" len="med"/>
                <a:tailEnd type="none" w="med" len="med"/>
              </a:ln>
            </p:spPr>
          </p:cxnSp>
          <p:cxnSp>
            <p:nvCxnSpPr>
              <p:cNvPr id="47" name="Straight Connector 46">
                <a:extLst>
                  <a:ext uri="{FF2B5EF4-FFF2-40B4-BE49-F238E27FC236}">
                    <a16:creationId xmlns:a16="http://schemas.microsoft.com/office/drawing/2014/main" id="{E4AAAAC6-C12F-6419-EAC6-90BF17AC93E8}"/>
                  </a:ext>
                </a:extLst>
              </p:cNvPr>
              <p:cNvCxnSpPr>
                <a:cxnSpLocks/>
              </p:cNvCxnSpPr>
              <p:nvPr/>
            </p:nvCxnSpPr>
            <p:spPr>
              <a:xfrm flipV="1">
                <a:off x="5323843" y="2019220"/>
                <a:ext cx="20229" cy="2140080"/>
              </a:xfrm>
              <a:prstGeom prst="line">
                <a:avLst/>
              </a:prstGeom>
              <a:ln w="28575"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Straight Connector 47">
                <a:extLst>
                  <a:ext uri="{FF2B5EF4-FFF2-40B4-BE49-F238E27FC236}">
                    <a16:creationId xmlns:a16="http://schemas.microsoft.com/office/drawing/2014/main" id="{893CCEED-AC26-2E1D-A977-2339D53B09C1}"/>
                  </a:ext>
                </a:extLst>
              </p:cNvPr>
              <p:cNvCxnSpPr>
                <a:cxnSpLocks/>
              </p:cNvCxnSpPr>
              <p:nvPr/>
            </p:nvCxnSpPr>
            <p:spPr>
              <a:xfrm>
                <a:off x="5109695" y="4147085"/>
                <a:ext cx="199284" cy="0"/>
              </a:xfrm>
              <a:prstGeom prst="line">
                <a:avLst/>
              </a:prstGeom>
              <a:ln w="28575">
                <a:solidFill>
                  <a:srgbClr val="FFC000"/>
                </a:solidFill>
              </a:ln>
            </p:spPr>
            <p:style>
              <a:lnRef idx="1">
                <a:schemeClr val="accent5"/>
              </a:lnRef>
              <a:fillRef idx="0">
                <a:schemeClr val="accent5"/>
              </a:fillRef>
              <a:effectRef idx="0">
                <a:schemeClr val="accent5"/>
              </a:effectRef>
              <a:fontRef idx="minor">
                <a:schemeClr val="tx1"/>
              </a:fontRef>
            </p:style>
          </p:cxnSp>
          <p:cxnSp>
            <p:nvCxnSpPr>
              <p:cNvPr id="49" name="Google Shape;134;p22">
                <a:extLst>
                  <a:ext uri="{FF2B5EF4-FFF2-40B4-BE49-F238E27FC236}">
                    <a16:creationId xmlns:a16="http://schemas.microsoft.com/office/drawing/2014/main" id="{2FD64965-A03C-E32E-A759-5C2DCFDDD6F6}"/>
                  </a:ext>
                </a:extLst>
              </p:cNvPr>
              <p:cNvCxnSpPr>
                <a:cxnSpLocks/>
              </p:cNvCxnSpPr>
              <p:nvPr/>
            </p:nvCxnSpPr>
            <p:spPr>
              <a:xfrm>
                <a:off x="5109695" y="3997074"/>
                <a:ext cx="0" cy="439804"/>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50" name="Google Shape;134;p22">
                <a:extLst>
                  <a:ext uri="{FF2B5EF4-FFF2-40B4-BE49-F238E27FC236}">
                    <a16:creationId xmlns:a16="http://schemas.microsoft.com/office/drawing/2014/main" id="{23053FB5-1A0B-3C9A-C761-C15BFB634DD2}"/>
                  </a:ext>
                </a:extLst>
              </p:cNvPr>
              <p:cNvCxnSpPr>
                <a:cxnSpLocks/>
              </p:cNvCxnSpPr>
              <p:nvPr/>
            </p:nvCxnSpPr>
            <p:spPr>
              <a:xfrm>
                <a:off x="5209813" y="3997074"/>
                <a:ext cx="0" cy="439804"/>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sp>
          <p:nvSpPr>
            <p:cNvPr id="56" name="Google Shape;128;p22">
              <a:extLst>
                <a:ext uri="{FF2B5EF4-FFF2-40B4-BE49-F238E27FC236}">
                  <a16:creationId xmlns:a16="http://schemas.microsoft.com/office/drawing/2014/main" id="{BA3B0453-B319-EE7E-B005-6AF4FB145E56}"/>
                </a:ext>
              </a:extLst>
            </p:cNvPr>
            <p:cNvSpPr txBox="1"/>
            <p:nvPr/>
          </p:nvSpPr>
          <p:spPr>
            <a:xfrm>
              <a:off x="6259263" y="4318881"/>
              <a:ext cx="907265" cy="450548"/>
            </a:xfrm>
            <a:prstGeom prst="rect">
              <a:avLst/>
            </a:prstGeom>
            <a:noFill/>
            <a:ln>
              <a:noFill/>
            </a:ln>
          </p:spPr>
          <p:txBody>
            <a:bodyPr spcFirstLastPara="1" wrap="square" lIns="121900" tIns="121900" rIns="121900" bIns="121900" anchor="t" anchorCtr="0">
              <a:spAutoFit/>
            </a:bodyPr>
            <a:lstStyle/>
            <a:p>
              <a:r>
                <a:rPr lang="en" sz="2133" dirty="0"/>
                <a:t>Age</a:t>
              </a:r>
              <a:endParaRPr sz="2133" dirty="0"/>
            </a:p>
          </p:txBody>
        </p:sp>
      </p:grpSp>
      <p:grpSp>
        <p:nvGrpSpPr>
          <p:cNvPr id="42" name="Group 41">
            <a:extLst>
              <a:ext uri="{FF2B5EF4-FFF2-40B4-BE49-F238E27FC236}">
                <a16:creationId xmlns:a16="http://schemas.microsoft.com/office/drawing/2014/main" id="{F811C38B-23FD-C771-E345-C81FAAF1981B}"/>
              </a:ext>
            </a:extLst>
          </p:cNvPr>
          <p:cNvGrpSpPr/>
          <p:nvPr/>
        </p:nvGrpSpPr>
        <p:grpSpPr>
          <a:xfrm>
            <a:off x="8520196" y="1535495"/>
            <a:ext cx="3523783" cy="3425006"/>
            <a:chOff x="8520196" y="1344423"/>
            <a:chExt cx="3523783" cy="3425006"/>
          </a:xfrm>
        </p:grpSpPr>
        <p:cxnSp>
          <p:nvCxnSpPr>
            <p:cNvPr id="62" name="Google Shape;122;p22">
              <a:extLst>
                <a:ext uri="{FF2B5EF4-FFF2-40B4-BE49-F238E27FC236}">
                  <a16:creationId xmlns:a16="http://schemas.microsoft.com/office/drawing/2014/main" id="{D95DA678-324E-026E-C87C-E6476F31539C}"/>
                </a:ext>
              </a:extLst>
            </p:cNvPr>
            <p:cNvCxnSpPr/>
            <p:nvPr/>
          </p:nvCxnSpPr>
          <p:spPr>
            <a:xfrm flipH="1">
              <a:off x="8652068" y="1515775"/>
              <a:ext cx="29474" cy="2920624"/>
            </a:xfrm>
            <a:prstGeom prst="straightConnector1">
              <a:avLst/>
            </a:prstGeom>
            <a:noFill/>
            <a:ln w="28575" cap="flat" cmpd="sng">
              <a:solidFill>
                <a:schemeClr val="dk1"/>
              </a:solidFill>
              <a:prstDash val="solid"/>
              <a:round/>
              <a:headEnd type="none" w="med" len="med"/>
              <a:tailEnd type="none" w="med" len="med"/>
            </a:ln>
          </p:spPr>
        </p:cxnSp>
        <p:cxnSp>
          <p:nvCxnSpPr>
            <p:cNvPr id="63" name="Google Shape;123;p22">
              <a:extLst>
                <a:ext uri="{FF2B5EF4-FFF2-40B4-BE49-F238E27FC236}">
                  <a16:creationId xmlns:a16="http://schemas.microsoft.com/office/drawing/2014/main" id="{85CE99DF-EB20-1705-116D-771E5F50F019}"/>
                </a:ext>
              </a:extLst>
            </p:cNvPr>
            <p:cNvCxnSpPr/>
            <p:nvPr/>
          </p:nvCxnSpPr>
          <p:spPr>
            <a:xfrm>
              <a:off x="8643615" y="4436399"/>
              <a:ext cx="3215318" cy="0"/>
            </a:xfrm>
            <a:prstGeom prst="straightConnector1">
              <a:avLst/>
            </a:prstGeom>
            <a:noFill/>
            <a:ln w="28575" cap="flat" cmpd="sng">
              <a:solidFill>
                <a:schemeClr val="dk1"/>
              </a:solidFill>
              <a:prstDash val="solid"/>
              <a:round/>
              <a:headEnd type="none" w="med" len="med"/>
              <a:tailEnd type="none" w="med" len="med"/>
            </a:ln>
          </p:spPr>
        </p:cxnSp>
        <p:sp>
          <p:nvSpPr>
            <p:cNvPr id="64" name="Google Shape;128;p22">
              <a:extLst>
                <a:ext uri="{FF2B5EF4-FFF2-40B4-BE49-F238E27FC236}">
                  <a16:creationId xmlns:a16="http://schemas.microsoft.com/office/drawing/2014/main" id="{324535A4-09CF-9EBE-3F35-2ABEACB5F1A2}"/>
                </a:ext>
              </a:extLst>
            </p:cNvPr>
            <p:cNvSpPr txBox="1"/>
            <p:nvPr/>
          </p:nvSpPr>
          <p:spPr>
            <a:xfrm>
              <a:off x="9946178" y="4318881"/>
              <a:ext cx="907265" cy="450548"/>
            </a:xfrm>
            <a:prstGeom prst="rect">
              <a:avLst/>
            </a:prstGeom>
            <a:noFill/>
            <a:ln>
              <a:noFill/>
            </a:ln>
          </p:spPr>
          <p:txBody>
            <a:bodyPr spcFirstLastPara="1" wrap="square" lIns="121900" tIns="121900" rIns="121900" bIns="121900" anchor="t" anchorCtr="0">
              <a:spAutoFit/>
            </a:bodyPr>
            <a:lstStyle/>
            <a:p>
              <a:r>
                <a:rPr lang="en" sz="2133" dirty="0"/>
                <a:t>Age</a:t>
              </a:r>
              <a:endParaRPr sz="2133" dirty="0"/>
            </a:p>
          </p:txBody>
        </p:sp>
        <p:sp>
          <p:nvSpPr>
            <p:cNvPr id="65" name="Google Shape;117;p22">
              <a:extLst>
                <a:ext uri="{FF2B5EF4-FFF2-40B4-BE49-F238E27FC236}">
                  <a16:creationId xmlns:a16="http://schemas.microsoft.com/office/drawing/2014/main" id="{6B27814C-685E-2499-5211-8D5195294619}"/>
                </a:ext>
              </a:extLst>
            </p:cNvPr>
            <p:cNvSpPr/>
            <p:nvPr/>
          </p:nvSpPr>
          <p:spPr>
            <a:xfrm>
              <a:off x="9192616" y="3534808"/>
              <a:ext cx="2523290" cy="878691"/>
            </a:xfrm>
            <a:custGeom>
              <a:avLst/>
              <a:gdLst/>
              <a:ahLst/>
              <a:cxnLst/>
              <a:rect l="l" t="t" r="r" b="b"/>
              <a:pathLst>
                <a:path w="108782" h="56531" extrusionOk="0">
                  <a:moveTo>
                    <a:pt x="0" y="56531"/>
                  </a:moveTo>
                  <a:cubicBezTo>
                    <a:pt x="7995" y="53491"/>
                    <a:pt x="31475" y="46678"/>
                    <a:pt x="47972" y="38288"/>
                  </a:cubicBezTo>
                  <a:cubicBezTo>
                    <a:pt x="64470" y="29899"/>
                    <a:pt x="89188" y="12388"/>
                    <a:pt x="98985" y="6194"/>
                  </a:cubicBezTo>
                  <a:cubicBezTo>
                    <a:pt x="108782" y="0"/>
                    <a:pt x="105460" y="1971"/>
                    <a:pt x="106755" y="1126"/>
                  </a:cubicBezTo>
                </a:path>
              </a:pathLst>
            </a:custGeom>
            <a:noFill/>
            <a:ln w="19050" cap="flat" cmpd="sng">
              <a:solidFill>
                <a:schemeClr val="dk1"/>
              </a:solidFill>
              <a:prstDash val="solid"/>
              <a:round/>
              <a:headEnd type="none" w="med" len="med"/>
              <a:tailEnd type="none" w="med" len="med"/>
            </a:ln>
          </p:spPr>
        </p:sp>
        <p:sp>
          <p:nvSpPr>
            <p:cNvPr id="88" name="Google Shape;137;p22">
              <a:extLst>
                <a:ext uri="{FF2B5EF4-FFF2-40B4-BE49-F238E27FC236}">
                  <a16:creationId xmlns:a16="http://schemas.microsoft.com/office/drawing/2014/main" id="{9339E17B-CD79-A5A8-CDF7-848C96C54F45}"/>
                </a:ext>
              </a:extLst>
            </p:cNvPr>
            <p:cNvSpPr txBox="1"/>
            <p:nvPr/>
          </p:nvSpPr>
          <p:spPr>
            <a:xfrm>
              <a:off x="9006737" y="1344423"/>
              <a:ext cx="3037242" cy="800178"/>
            </a:xfrm>
            <a:prstGeom prst="rect">
              <a:avLst/>
            </a:prstGeom>
            <a:noFill/>
            <a:ln>
              <a:noFill/>
            </a:ln>
          </p:spPr>
          <p:txBody>
            <a:bodyPr spcFirstLastPara="1" wrap="square" lIns="121900" tIns="121900" rIns="121900" bIns="121900" anchor="t" anchorCtr="0">
              <a:spAutoFit/>
            </a:bodyPr>
            <a:lstStyle/>
            <a:p>
              <a:pPr algn="ctr"/>
              <a:r>
                <a:rPr lang="en" b="1" u="sng" dirty="0">
                  <a:solidFill>
                    <a:srgbClr val="FF0000"/>
                  </a:solidFill>
                </a:rPr>
                <a:t>Definitive intervention</a:t>
              </a:r>
            </a:p>
            <a:p>
              <a:pPr algn="ctr"/>
              <a:r>
                <a:rPr lang="en" b="1" dirty="0">
                  <a:solidFill>
                    <a:srgbClr val="FF0000"/>
                  </a:solidFill>
                </a:rPr>
                <a:t>(e.g. ICD placement)</a:t>
              </a:r>
            </a:p>
          </p:txBody>
        </p:sp>
        <p:grpSp>
          <p:nvGrpSpPr>
            <p:cNvPr id="68" name="Group 67">
              <a:extLst>
                <a:ext uri="{FF2B5EF4-FFF2-40B4-BE49-F238E27FC236}">
                  <a16:creationId xmlns:a16="http://schemas.microsoft.com/office/drawing/2014/main" id="{C658B817-25D8-F8BD-263C-978A52763A99}"/>
                </a:ext>
              </a:extLst>
            </p:cNvPr>
            <p:cNvGrpSpPr/>
            <p:nvPr/>
          </p:nvGrpSpPr>
          <p:grpSpPr>
            <a:xfrm>
              <a:off x="9377020" y="2222232"/>
              <a:ext cx="1660990" cy="1992372"/>
              <a:chOff x="3168072" y="1599447"/>
              <a:chExt cx="1987687" cy="2384247"/>
            </a:xfrm>
          </p:grpSpPr>
          <p:cxnSp>
            <p:nvCxnSpPr>
              <p:cNvPr id="86" name="Straight Connector 85">
                <a:extLst>
                  <a:ext uri="{FF2B5EF4-FFF2-40B4-BE49-F238E27FC236}">
                    <a16:creationId xmlns:a16="http://schemas.microsoft.com/office/drawing/2014/main" id="{CD26897F-2562-BED3-BC0A-839760042B89}"/>
                  </a:ext>
                </a:extLst>
              </p:cNvPr>
              <p:cNvCxnSpPr>
                <a:cxnSpLocks/>
              </p:cNvCxnSpPr>
              <p:nvPr/>
            </p:nvCxnSpPr>
            <p:spPr>
              <a:xfrm flipV="1">
                <a:off x="5127430" y="1599447"/>
                <a:ext cx="28329" cy="2384247"/>
              </a:xfrm>
              <a:prstGeom prst="line">
                <a:avLst/>
              </a:prstGeom>
              <a:ln w="28575"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D6DEA253-DA93-A6F4-54C6-9DC22EE42257}"/>
                  </a:ext>
                </a:extLst>
              </p:cNvPr>
              <p:cNvCxnSpPr>
                <a:cxnSpLocks/>
              </p:cNvCxnSpPr>
              <p:nvPr/>
            </p:nvCxnSpPr>
            <p:spPr>
              <a:xfrm>
                <a:off x="3168072" y="3972014"/>
                <a:ext cx="1949754" cy="0"/>
              </a:xfrm>
              <a:prstGeom prst="line">
                <a:avLst/>
              </a:prstGeom>
              <a:ln w="28575">
                <a:solidFill>
                  <a:srgbClr val="FFC000"/>
                </a:solidFill>
              </a:ln>
            </p:spPr>
            <p:style>
              <a:lnRef idx="1">
                <a:schemeClr val="accent5"/>
              </a:lnRef>
              <a:fillRef idx="0">
                <a:schemeClr val="accent5"/>
              </a:fillRef>
              <a:effectRef idx="0">
                <a:schemeClr val="accent5"/>
              </a:effectRef>
              <a:fontRef idx="minor">
                <a:schemeClr val="tx1"/>
              </a:fontRef>
            </p:style>
          </p:cxnSp>
        </p:grpSp>
        <p:sp>
          <p:nvSpPr>
            <p:cNvPr id="69" name="Google Shape;137;p22">
              <a:extLst>
                <a:ext uri="{FF2B5EF4-FFF2-40B4-BE49-F238E27FC236}">
                  <a16:creationId xmlns:a16="http://schemas.microsoft.com/office/drawing/2014/main" id="{84742B4C-7A66-7F6F-15B2-7C57ED70825F}"/>
                </a:ext>
              </a:extLst>
            </p:cNvPr>
            <p:cNvSpPr txBox="1"/>
            <p:nvPr/>
          </p:nvSpPr>
          <p:spPr>
            <a:xfrm>
              <a:off x="8520196" y="3166683"/>
              <a:ext cx="2523290" cy="800179"/>
            </a:xfrm>
            <a:prstGeom prst="rect">
              <a:avLst/>
            </a:prstGeom>
            <a:noFill/>
            <a:ln>
              <a:noFill/>
            </a:ln>
          </p:spPr>
          <p:txBody>
            <a:bodyPr spcFirstLastPara="1" wrap="square" lIns="121900" tIns="121900" rIns="121900" bIns="121900" anchor="t" anchorCtr="0">
              <a:spAutoFit/>
            </a:bodyPr>
            <a:lstStyle/>
            <a:p>
              <a:pPr algn="ctr"/>
              <a:r>
                <a:rPr lang="en-US" b="1" u="sng" dirty="0">
                  <a:solidFill>
                    <a:srgbClr val="FF0000"/>
                  </a:solidFill>
                </a:rPr>
                <a:t>Proximal intervention</a:t>
              </a:r>
            </a:p>
            <a:p>
              <a:pPr algn="ctr"/>
              <a:r>
                <a:rPr lang="en-US" b="1" dirty="0">
                  <a:solidFill>
                    <a:srgbClr val="FF0000"/>
                  </a:solidFill>
                </a:rPr>
                <a:t>(e.g. Surveillance)</a:t>
              </a:r>
            </a:p>
          </p:txBody>
        </p:sp>
        <p:grpSp>
          <p:nvGrpSpPr>
            <p:cNvPr id="70" name="Group 69">
              <a:extLst>
                <a:ext uri="{FF2B5EF4-FFF2-40B4-BE49-F238E27FC236}">
                  <a16:creationId xmlns:a16="http://schemas.microsoft.com/office/drawing/2014/main" id="{A9B6C327-01B6-3D3C-B380-5E29E5845D22}"/>
                </a:ext>
              </a:extLst>
            </p:cNvPr>
            <p:cNvGrpSpPr/>
            <p:nvPr/>
          </p:nvGrpSpPr>
          <p:grpSpPr>
            <a:xfrm>
              <a:off x="9377020" y="4084980"/>
              <a:ext cx="1334863" cy="351417"/>
              <a:chOff x="3168072" y="3828575"/>
              <a:chExt cx="1597414" cy="420536"/>
            </a:xfrm>
          </p:grpSpPr>
          <p:cxnSp>
            <p:nvCxnSpPr>
              <p:cNvPr id="71" name="Google Shape;131;p22">
                <a:extLst>
                  <a:ext uri="{FF2B5EF4-FFF2-40B4-BE49-F238E27FC236}">
                    <a16:creationId xmlns:a16="http://schemas.microsoft.com/office/drawing/2014/main" id="{16AD281B-2F11-10B5-2CC4-0344D8181072}"/>
                  </a:ext>
                </a:extLst>
              </p:cNvPr>
              <p:cNvCxnSpPr>
                <a:cxnSpLocks/>
              </p:cNvCxnSpPr>
              <p:nvPr/>
            </p:nvCxnSpPr>
            <p:spPr>
              <a:xfrm>
                <a:off x="3303224"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2" name="Google Shape;132;p22">
                <a:extLst>
                  <a:ext uri="{FF2B5EF4-FFF2-40B4-BE49-F238E27FC236}">
                    <a16:creationId xmlns:a16="http://schemas.microsoft.com/office/drawing/2014/main" id="{4135B418-98C7-1D63-FB17-74A7CF6DCDD3}"/>
                  </a:ext>
                </a:extLst>
              </p:cNvPr>
              <p:cNvCxnSpPr>
                <a:cxnSpLocks/>
              </p:cNvCxnSpPr>
              <p:nvPr/>
            </p:nvCxnSpPr>
            <p:spPr>
              <a:xfrm>
                <a:off x="3419011"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3" name="Google Shape;133;p22">
                <a:extLst>
                  <a:ext uri="{FF2B5EF4-FFF2-40B4-BE49-F238E27FC236}">
                    <a16:creationId xmlns:a16="http://schemas.microsoft.com/office/drawing/2014/main" id="{EBAE4823-5019-054E-A21E-05B0603605F5}"/>
                  </a:ext>
                </a:extLst>
              </p:cNvPr>
              <p:cNvCxnSpPr>
                <a:cxnSpLocks/>
              </p:cNvCxnSpPr>
              <p:nvPr/>
            </p:nvCxnSpPr>
            <p:spPr>
              <a:xfrm>
                <a:off x="3637524"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4" name="Google Shape;134;p22">
                <a:extLst>
                  <a:ext uri="{FF2B5EF4-FFF2-40B4-BE49-F238E27FC236}">
                    <a16:creationId xmlns:a16="http://schemas.microsoft.com/office/drawing/2014/main" id="{88D4CEAF-A26A-4C51-24C9-23C6E40184B4}"/>
                  </a:ext>
                </a:extLst>
              </p:cNvPr>
              <p:cNvCxnSpPr>
                <a:cxnSpLocks/>
              </p:cNvCxnSpPr>
              <p:nvPr/>
            </p:nvCxnSpPr>
            <p:spPr>
              <a:xfrm>
                <a:off x="3517311"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5" name="Google Shape;132;p22">
                <a:extLst>
                  <a:ext uri="{FF2B5EF4-FFF2-40B4-BE49-F238E27FC236}">
                    <a16:creationId xmlns:a16="http://schemas.microsoft.com/office/drawing/2014/main" id="{55F79000-07CE-71A7-E406-366478F6AAEC}"/>
                  </a:ext>
                </a:extLst>
              </p:cNvPr>
              <p:cNvCxnSpPr>
                <a:cxnSpLocks/>
              </p:cNvCxnSpPr>
              <p:nvPr/>
            </p:nvCxnSpPr>
            <p:spPr>
              <a:xfrm>
                <a:off x="3168072"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6" name="Google Shape;131;p22">
                <a:extLst>
                  <a:ext uri="{FF2B5EF4-FFF2-40B4-BE49-F238E27FC236}">
                    <a16:creationId xmlns:a16="http://schemas.microsoft.com/office/drawing/2014/main" id="{E73CBBC6-EA1D-45DE-4C03-BAFDDD5D97E3}"/>
                  </a:ext>
                </a:extLst>
              </p:cNvPr>
              <p:cNvCxnSpPr>
                <a:cxnSpLocks/>
              </p:cNvCxnSpPr>
              <p:nvPr/>
            </p:nvCxnSpPr>
            <p:spPr>
              <a:xfrm>
                <a:off x="3867951"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7" name="Google Shape;132;p22">
                <a:extLst>
                  <a:ext uri="{FF2B5EF4-FFF2-40B4-BE49-F238E27FC236}">
                    <a16:creationId xmlns:a16="http://schemas.microsoft.com/office/drawing/2014/main" id="{A8B2712C-C638-A4E6-08AF-95155296AFD2}"/>
                  </a:ext>
                </a:extLst>
              </p:cNvPr>
              <p:cNvCxnSpPr>
                <a:cxnSpLocks/>
              </p:cNvCxnSpPr>
              <p:nvPr/>
            </p:nvCxnSpPr>
            <p:spPr>
              <a:xfrm>
                <a:off x="3983738"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8" name="Google Shape;133;p22">
                <a:extLst>
                  <a:ext uri="{FF2B5EF4-FFF2-40B4-BE49-F238E27FC236}">
                    <a16:creationId xmlns:a16="http://schemas.microsoft.com/office/drawing/2014/main" id="{946CCDDF-2169-6790-DB69-E703B40F374E}"/>
                  </a:ext>
                </a:extLst>
              </p:cNvPr>
              <p:cNvCxnSpPr>
                <a:cxnSpLocks/>
              </p:cNvCxnSpPr>
              <p:nvPr/>
            </p:nvCxnSpPr>
            <p:spPr>
              <a:xfrm>
                <a:off x="4202251"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79" name="Google Shape;134;p22">
                <a:extLst>
                  <a:ext uri="{FF2B5EF4-FFF2-40B4-BE49-F238E27FC236}">
                    <a16:creationId xmlns:a16="http://schemas.microsoft.com/office/drawing/2014/main" id="{FE39F16C-46D5-D565-8BE0-B2ECF42B8057}"/>
                  </a:ext>
                </a:extLst>
              </p:cNvPr>
              <p:cNvCxnSpPr>
                <a:cxnSpLocks/>
              </p:cNvCxnSpPr>
              <p:nvPr/>
            </p:nvCxnSpPr>
            <p:spPr>
              <a:xfrm>
                <a:off x="4082038"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80" name="Google Shape;132;p22">
                <a:extLst>
                  <a:ext uri="{FF2B5EF4-FFF2-40B4-BE49-F238E27FC236}">
                    <a16:creationId xmlns:a16="http://schemas.microsoft.com/office/drawing/2014/main" id="{175809F4-5CF1-C040-90D9-FC666B95938B}"/>
                  </a:ext>
                </a:extLst>
              </p:cNvPr>
              <p:cNvCxnSpPr>
                <a:cxnSpLocks/>
              </p:cNvCxnSpPr>
              <p:nvPr/>
            </p:nvCxnSpPr>
            <p:spPr>
              <a:xfrm>
                <a:off x="3732799" y="3828576"/>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81" name="Google Shape;131;p22">
                <a:extLst>
                  <a:ext uri="{FF2B5EF4-FFF2-40B4-BE49-F238E27FC236}">
                    <a16:creationId xmlns:a16="http://schemas.microsoft.com/office/drawing/2014/main" id="{652469B1-180F-A3E7-8977-3C3BBA398013}"/>
                  </a:ext>
                </a:extLst>
              </p:cNvPr>
              <p:cNvCxnSpPr>
                <a:cxnSpLocks/>
              </p:cNvCxnSpPr>
              <p:nvPr/>
            </p:nvCxnSpPr>
            <p:spPr>
              <a:xfrm>
                <a:off x="4431186" y="3828575"/>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82" name="Google Shape;132;p22">
                <a:extLst>
                  <a:ext uri="{FF2B5EF4-FFF2-40B4-BE49-F238E27FC236}">
                    <a16:creationId xmlns:a16="http://schemas.microsoft.com/office/drawing/2014/main" id="{25BA8FCE-DF44-8E96-4488-2F56F2878BDF}"/>
                  </a:ext>
                </a:extLst>
              </p:cNvPr>
              <p:cNvCxnSpPr>
                <a:cxnSpLocks/>
              </p:cNvCxnSpPr>
              <p:nvPr/>
            </p:nvCxnSpPr>
            <p:spPr>
              <a:xfrm>
                <a:off x="4546973" y="3828575"/>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83" name="Google Shape;133;p22">
                <a:extLst>
                  <a:ext uri="{FF2B5EF4-FFF2-40B4-BE49-F238E27FC236}">
                    <a16:creationId xmlns:a16="http://schemas.microsoft.com/office/drawing/2014/main" id="{8254BADE-4E59-03EE-B596-93A034A3BEC5}"/>
                  </a:ext>
                </a:extLst>
              </p:cNvPr>
              <p:cNvCxnSpPr>
                <a:cxnSpLocks/>
              </p:cNvCxnSpPr>
              <p:nvPr/>
            </p:nvCxnSpPr>
            <p:spPr>
              <a:xfrm>
                <a:off x="4765486" y="3828575"/>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84" name="Google Shape;134;p22">
                <a:extLst>
                  <a:ext uri="{FF2B5EF4-FFF2-40B4-BE49-F238E27FC236}">
                    <a16:creationId xmlns:a16="http://schemas.microsoft.com/office/drawing/2014/main" id="{CE9CA1D4-5773-0D04-C032-1A641DB33A50}"/>
                  </a:ext>
                </a:extLst>
              </p:cNvPr>
              <p:cNvCxnSpPr>
                <a:cxnSpLocks/>
              </p:cNvCxnSpPr>
              <p:nvPr/>
            </p:nvCxnSpPr>
            <p:spPr>
              <a:xfrm>
                <a:off x="4645273" y="3828575"/>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85" name="Google Shape;132;p22">
                <a:extLst>
                  <a:ext uri="{FF2B5EF4-FFF2-40B4-BE49-F238E27FC236}">
                    <a16:creationId xmlns:a16="http://schemas.microsoft.com/office/drawing/2014/main" id="{EF3AE4D8-E282-C252-1EB3-1204265060E3}"/>
                  </a:ext>
                </a:extLst>
              </p:cNvPr>
              <p:cNvCxnSpPr>
                <a:cxnSpLocks/>
              </p:cNvCxnSpPr>
              <p:nvPr/>
            </p:nvCxnSpPr>
            <p:spPr>
              <a:xfrm>
                <a:off x="4296034" y="3828575"/>
                <a:ext cx="0" cy="420535"/>
              </a:xfrm>
              <a:prstGeom prst="straightConnector1">
                <a:avLst/>
              </a:prstGeom>
              <a:ln w="19050">
                <a:headEnd type="none" w="med" len="med"/>
                <a:tailEnd type="none" w="med" len="med"/>
              </a:ln>
            </p:spPr>
            <p:style>
              <a:lnRef idx="1">
                <a:schemeClr val="accent4"/>
              </a:lnRef>
              <a:fillRef idx="0">
                <a:schemeClr val="accent4"/>
              </a:fillRef>
              <a:effectRef idx="0">
                <a:schemeClr val="accent4"/>
              </a:effectRef>
              <a:fontRef idx="minor">
                <a:schemeClr val="tx1"/>
              </a:fontRef>
            </p:style>
          </p:cxnSp>
        </p:grpSp>
      </p:grpSp>
      <p:sp>
        <p:nvSpPr>
          <p:cNvPr id="96" name="Content Placeholder 2">
            <a:extLst>
              <a:ext uri="{FF2B5EF4-FFF2-40B4-BE49-F238E27FC236}">
                <a16:creationId xmlns:a16="http://schemas.microsoft.com/office/drawing/2014/main" id="{E21B3CA4-B550-5F3E-A901-EED7FA579CAF}"/>
              </a:ext>
            </a:extLst>
          </p:cNvPr>
          <p:cNvSpPr txBox="1">
            <a:spLocks/>
          </p:cNvSpPr>
          <p:nvPr/>
        </p:nvSpPr>
        <p:spPr>
          <a:xfrm>
            <a:off x="308390" y="5172672"/>
            <a:ext cx="11407505" cy="1636416"/>
          </a:xfrm>
          <a:prstGeom prst="rect">
            <a:avLst/>
          </a:prstGeom>
        </p:spPr>
        <p:txBody>
          <a:bodyPr spcFirstLastPara="1" vert="horz" wrap="square" lIns="91425" tIns="91425" rIns="91425" bIns="91425" rtlCol="0" anchor="t" anchorCtr="0">
            <a:normAutofit/>
          </a:bodyPr>
          <a:lstStyle>
            <a:lvl1pPr marL="609585" lvl="0"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1pPr>
            <a:lvl2pPr marL="1219170" lvl="1"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2pPr>
            <a:lvl3pPr marL="1828754" lvl="2"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3pPr>
            <a:lvl4pPr marL="2438339" lvl="3"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4pPr>
            <a:lvl5pPr marL="3047924" lvl="4"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5pPr>
            <a:lvl6pPr marL="3657509" lvl="5"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6pPr>
            <a:lvl7pPr marL="4267093" lvl="6"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7pPr>
            <a:lvl8pPr marL="4876678" lvl="7"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8pPr>
            <a:lvl9pPr marL="5486263" lvl="8" indent="-406390" algn="l" defTabSz="914400" rtl="0" eaLnBrk="1" latinLnBrk="0" hangingPunct="1">
              <a:lnSpc>
                <a:spcPct val="90000"/>
              </a:lnSpc>
              <a:spcBef>
                <a:spcPts val="0"/>
              </a:spcBef>
              <a:spcAft>
                <a:spcPts val="0"/>
              </a:spcAft>
              <a:buSzPts val="1200"/>
              <a:buFont typeface="Arial" panose="020B0604020202020204" pitchFamily="34" charset="0"/>
              <a:buChar char="■"/>
              <a:defRPr sz="1600" kern="1200">
                <a:solidFill>
                  <a:schemeClr val="tx1"/>
                </a:solidFill>
                <a:latin typeface="+mn-lt"/>
                <a:ea typeface="+mn-ea"/>
                <a:cs typeface="+mn-cs"/>
              </a:defRPr>
            </a:lvl9pPr>
          </a:lstStyle>
          <a:p>
            <a:pPr marL="203195" indent="0">
              <a:buNone/>
            </a:pPr>
            <a:r>
              <a:rPr lang="en-US" sz="2800" b="1" i="1" dirty="0">
                <a:latin typeface="Calibri" panose="020F0502020204030204" pitchFamily="34" charset="0"/>
                <a:cs typeface="Calibri" panose="020F0502020204030204" pitchFamily="34" charset="0"/>
              </a:rPr>
              <a:t>Optimal timing will be a balancing act</a:t>
            </a:r>
          </a:p>
          <a:p>
            <a:r>
              <a:rPr lang="en-US" sz="2000" dirty="0">
                <a:latin typeface="Calibri" panose="020F0502020204030204" pitchFamily="34" charset="0"/>
                <a:cs typeface="Calibri" panose="020F0502020204030204" pitchFamily="34" charset="0"/>
              </a:rPr>
              <a:t>The latency between molecular diagnosis implementation of interventions</a:t>
            </a:r>
          </a:p>
          <a:p>
            <a:r>
              <a:rPr lang="en-US" sz="2000" dirty="0">
                <a:latin typeface="Calibri" panose="020F0502020204030204" pitchFamily="34" charset="0"/>
                <a:cs typeface="Calibri" panose="020F0502020204030204" pitchFamily="34" charset="0"/>
              </a:rPr>
              <a:t>The impact of latency on efficacy of the intervention vs. overtreatment</a:t>
            </a:r>
          </a:p>
          <a:p>
            <a:r>
              <a:rPr lang="en-US" sz="2000" dirty="0">
                <a:latin typeface="Calibri" panose="020F0502020204030204" pitchFamily="34" charset="0"/>
                <a:cs typeface="Calibri" panose="020F0502020204030204" pitchFamily="34" charset="0"/>
              </a:rPr>
              <a:t>The burden of longstanding follow-up, availability of specialists, and ability of primary care to manage</a:t>
            </a:r>
          </a:p>
        </p:txBody>
      </p:sp>
    </p:spTree>
    <p:extLst>
      <p:ext uri="{BB962C8B-B14F-4D97-AF65-F5344CB8AC3E}">
        <p14:creationId xmlns:p14="http://schemas.microsoft.com/office/powerpoint/2010/main" val="1848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9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Human Life Baby Toddler Kid Child Student Graduate Work Retire Old Man Died Death">
            <a:extLst>
              <a:ext uri="{FF2B5EF4-FFF2-40B4-BE49-F238E27FC236}">
                <a16:creationId xmlns:a16="http://schemas.microsoft.com/office/drawing/2014/main" id="{D5941216-6F0D-6E44-AFB7-67C0AEAFAA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5126"/>
          <a:stretch/>
        </p:blipFill>
        <p:spPr bwMode="auto">
          <a:xfrm>
            <a:off x="1762699" y="4331771"/>
            <a:ext cx="7005112" cy="2551565"/>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1E959235-45B3-E146-8957-7825C6B206A6}"/>
              </a:ext>
            </a:extLst>
          </p:cNvPr>
          <p:cNvCxnSpPr/>
          <p:nvPr/>
        </p:nvCxnSpPr>
        <p:spPr>
          <a:xfrm>
            <a:off x="868553" y="3955087"/>
            <a:ext cx="10104895" cy="0"/>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290275A-49E1-D745-9E81-39ECBD0DDF8B}"/>
              </a:ext>
            </a:extLst>
          </p:cNvPr>
          <p:cNvCxnSpPr>
            <a:cxnSpLocks/>
          </p:cNvCxnSpPr>
          <p:nvPr/>
        </p:nvCxnSpPr>
        <p:spPr>
          <a:xfrm>
            <a:off x="2058795" y="3640601"/>
            <a:ext cx="0" cy="690967"/>
          </a:xfrm>
          <a:prstGeom prst="straightConnector1">
            <a:avLst/>
          </a:prstGeom>
          <a:ln w="38100">
            <a:tailEnd type="non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7130271-B339-2644-A87D-4A8C8F7F5391}"/>
              </a:ext>
            </a:extLst>
          </p:cNvPr>
          <p:cNvSpPr txBox="1"/>
          <p:nvPr/>
        </p:nvSpPr>
        <p:spPr>
          <a:xfrm>
            <a:off x="1917864" y="4303168"/>
            <a:ext cx="8494633" cy="461665"/>
          </a:xfrm>
          <a:prstGeom prst="rect">
            <a:avLst/>
          </a:prstGeom>
          <a:noFill/>
        </p:spPr>
        <p:txBody>
          <a:bodyPr wrap="none" rtlCol="0">
            <a:spAutoFit/>
          </a:bodyPr>
          <a:lstStyle/>
          <a:p>
            <a:r>
              <a:rPr lang="en-US" sz="2400" dirty="0"/>
              <a:t>0		5		10		15		20	</a:t>
            </a:r>
          </a:p>
        </p:txBody>
      </p:sp>
      <p:grpSp>
        <p:nvGrpSpPr>
          <p:cNvPr id="3" name="Group 2">
            <a:extLst>
              <a:ext uri="{FF2B5EF4-FFF2-40B4-BE49-F238E27FC236}">
                <a16:creationId xmlns:a16="http://schemas.microsoft.com/office/drawing/2014/main" id="{509FF45A-AC4F-703C-6D53-7F4497763E64}"/>
              </a:ext>
            </a:extLst>
          </p:cNvPr>
          <p:cNvGrpSpPr/>
          <p:nvPr/>
        </p:nvGrpSpPr>
        <p:grpSpPr>
          <a:xfrm>
            <a:off x="2058795" y="3540776"/>
            <a:ext cx="1512529" cy="914400"/>
            <a:chOff x="2058795" y="3540776"/>
            <a:chExt cx="1512529" cy="914400"/>
          </a:xfrm>
        </p:grpSpPr>
        <p:sp>
          <p:nvSpPr>
            <p:cNvPr id="14" name="Arc 13">
              <a:extLst>
                <a:ext uri="{FF2B5EF4-FFF2-40B4-BE49-F238E27FC236}">
                  <a16:creationId xmlns:a16="http://schemas.microsoft.com/office/drawing/2014/main" id="{775DA0A8-6DDE-474E-ABE1-0253AC0CA21C}"/>
                </a:ext>
              </a:extLst>
            </p:cNvPr>
            <p:cNvSpPr/>
            <p:nvPr/>
          </p:nvSpPr>
          <p:spPr>
            <a:xfrm rot="16200000">
              <a:off x="2058795" y="3540776"/>
              <a:ext cx="914400" cy="9144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25F533D6-CED3-3142-AAEC-FCD73BDA39C0}"/>
                </a:ext>
              </a:extLst>
            </p:cNvPr>
            <p:cNvCxnSpPr>
              <a:cxnSpLocks/>
            </p:cNvCxnSpPr>
            <p:nvPr/>
          </p:nvCxnSpPr>
          <p:spPr>
            <a:xfrm>
              <a:off x="2515993" y="3540776"/>
              <a:ext cx="1055331"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43CC392D-9231-454A-8FB2-E42258632205}"/>
              </a:ext>
            </a:extLst>
          </p:cNvPr>
          <p:cNvGrpSpPr/>
          <p:nvPr/>
        </p:nvGrpSpPr>
        <p:grpSpPr>
          <a:xfrm>
            <a:off x="2656924" y="3010819"/>
            <a:ext cx="2333531" cy="944268"/>
            <a:chOff x="2656923" y="3364261"/>
            <a:chExt cx="2333531" cy="944268"/>
          </a:xfrm>
        </p:grpSpPr>
        <p:sp>
          <p:nvSpPr>
            <p:cNvPr id="18" name="Arc 17">
              <a:extLst>
                <a:ext uri="{FF2B5EF4-FFF2-40B4-BE49-F238E27FC236}">
                  <a16:creationId xmlns:a16="http://schemas.microsoft.com/office/drawing/2014/main" id="{FA9194FC-80CB-A64D-8B11-BC35CBD62648}"/>
                </a:ext>
              </a:extLst>
            </p:cNvPr>
            <p:cNvSpPr/>
            <p:nvPr/>
          </p:nvSpPr>
          <p:spPr>
            <a:xfrm rot="16200000">
              <a:off x="2656923" y="3364261"/>
              <a:ext cx="914400" cy="9144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03F10BF0-EB33-654F-B971-00572E6ECFF0}"/>
                </a:ext>
              </a:extLst>
            </p:cNvPr>
            <p:cNvCxnSpPr>
              <a:cxnSpLocks/>
            </p:cNvCxnSpPr>
            <p:nvPr/>
          </p:nvCxnSpPr>
          <p:spPr>
            <a:xfrm>
              <a:off x="3083126" y="3364261"/>
              <a:ext cx="1907328"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E40F575-0557-C84C-BE7B-8D2B48D7FF8D}"/>
                </a:ext>
              </a:extLst>
            </p:cNvPr>
            <p:cNvCxnSpPr>
              <a:cxnSpLocks/>
            </p:cNvCxnSpPr>
            <p:nvPr/>
          </p:nvCxnSpPr>
          <p:spPr>
            <a:xfrm>
              <a:off x="2668393" y="3994042"/>
              <a:ext cx="0" cy="314487"/>
            </a:xfrm>
            <a:prstGeom prst="straightConnector1">
              <a:avLst/>
            </a:prstGeom>
            <a:ln w="381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7A5E53E2-6453-E64D-B008-D1E2DD02DD3C}"/>
              </a:ext>
            </a:extLst>
          </p:cNvPr>
          <p:cNvGrpSpPr/>
          <p:nvPr/>
        </p:nvGrpSpPr>
        <p:grpSpPr>
          <a:xfrm>
            <a:off x="3676540" y="2478392"/>
            <a:ext cx="4535840" cy="1455713"/>
            <a:chOff x="3879740" y="2831832"/>
            <a:chExt cx="4535840" cy="1455713"/>
          </a:xfrm>
        </p:grpSpPr>
        <p:sp>
          <p:nvSpPr>
            <p:cNvPr id="24" name="Arc 23">
              <a:extLst>
                <a:ext uri="{FF2B5EF4-FFF2-40B4-BE49-F238E27FC236}">
                  <a16:creationId xmlns:a16="http://schemas.microsoft.com/office/drawing/2014/main" id="{2A45B321-F092-E64A-871D-1C781E2B8401}"/>
                </a:ext>
              </a:extLst>
            </p:cNvPr>
            <p:cNvSpPr/>
            <p:nvPr/>
          </p:nvSpPr>
          <p:spPr>
            <a:xfrm rot="16200000">
              <a:off x="3879740" y="2831832"/>
              <a:ext cx="914400" cy="9144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144785EB-D84F-B941-8E3F-0030E6B8ADA9}"/>
                </a:ext>
              </a:extLst>
            </p:cNvPr>
            <p:cNvCxnSpPr>
              <a:cxnSpLocks/>
            </p:cNvCxnSpPr>
            <p:nvPr/>
          </p:nvCxnSpPr>
          <p:spPr>
            <a:xfrm>
              <a:off x="4305943" y="2831832"/>
              <a:ext cx="4109637"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275C077-2ABD-3743-B276-5920DE5F0658}"/>
                </a:ext>
              </a:extLst>
            </p:cNvPr>
            <p:cNvCxnSpPr>
              <a:cxnSpLocks/>
            </p:cNvCxnSpPr>
            <p:nvPr/>
          </p:nvCxnSpPr>
          <p:spPr>
            <a:xfrm>
              <a:off x="3891210" y="3518115"/>
              <a:ext cx="0" cy="769430"/>
            </a:xfrm>
            <a:prstGeom prst="straightConnector1">
              <a:avLst/>
            </a:prstGeom>
            <a:ln w="381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2E49199A-32C7-1742-BCE1-496C49AB417E}"/>
              </a:ext>
            </a:extLst>
          </p:cNvPr>
          <p:cNvGrpSpPr/>
          <p:nvPr/>
        </p:nvGrpSpPr>
        <p:grpSpPr>
          <a:xfrm>
            <a:off x="6604448" y="2719573"/>
            <a:ext cx="3794913" cy="1205647"/>
            <a:chOff x="6604446" y="3073015"/>
            <a:chExt cx="3794913" cy="1205646"/>
          </a:xfrm>
        </p:grpSpPr>
        <p:sp>
          <p:nvSpPr>
            <p:cNvPr id="31" name="Arc 30">
              <a:extLst>
                <a:ext uri="{FF2B5EF4-FFF2-40B4-BE49-F238E27FC236}">
                  <a16:creationId xmlns:a16="http://schemas.microsoft.com/office/drawing/2014/main" id="{C0ED0C77-3101-2E4E-B102-54E82E013703}"/>
                </a:ext>
              </a:extLst>
            </p:cNvPr>
            <p:cNvSpPr/>
            <p:nvPr/>
          </p:nvSpPr>
          <p:spPr>
            <a:xfrm rot="16200000">
              <a:off x="6604446" y="3073016"/>
              <a:ext cx="914400" cy="9144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2" name="Straight Arrow Connector 31">
              <a:extLst>
                <a:ext uri="{FF2B5EF4-FFF2-40B4-BE49-F238E27FC236}">
                  <a16:creationId xmlns:a16="http://schemas.microsoft.com/office/drawing/2014/main" id="{0FB63685-1399-C44F-88F2-B5E45FF003E7}"/>
                </a:ext>
              </a:extLst>
            </p:cNvPr>
            <p:cNvCxnSpPr>
              <a:cxnSpLocks/>
            </p:cNvCxnSpPr>
            <p:nvPr/>
          </p:nvCxnSpPr>
          <p:spPr>
            <a:xfrm>
              <a:off x="7046148" y="3073015"/>
              <a:ext cx="3353211"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D4845FD1-26F8-0D4A-A87C-F7ED9223A0FF}"/>
                </a:ext>
              </a:extLst>
            </p:cNvPr>
            <p:cNvCxnSpPr>
              <a:cxnSpLocks/>
            </p:cNvCxnSpPr>
            <p:nvPr/>
          </p:nvCxnSpPr>
          <p:spPr>
            <a:xfrm>
              <a:off x="6604446" y="3509231"/>
              <a:ext cx="0" cy="769430"/>
            </a:xfrm>
            <a:prstGeom prst="straightConnector1">
              <a:avLst/>
            </a:prstGeom>
            <a:ln w="381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5CE2055-768D-7B47-A90A-108C27AFDEE3}"/>
              </a:ext>
            </a:extLst>
          </p:cNvPr>
          <p:cNvGrpSpPr/>
          <p:nvPr/>
        </p:nvGrpSpPr>
        <p:grpSpPr>
          <a:xfrm>
            <a:off x="9288446" y="3478998"/>
            <a:ext cx="2118308" cy="914401"/>
            <a:chOff x="9288445" y="3832439"/>
            <a:chExt cx="2118308" cy="914401"/>
          </a:xfrm>
        </p:grpSpPr>
        <p:sp>
          <p:nvSpPr>
            <p:cNvPr id="38" name="Arc 37">
              <a:extLst>
                <a:ext uri="{FF2B5EF4-FFF2-40B4-BE49-F238E27FC236}">
                  <a16:creationId xmlns:a16="http://schemas.microsoft.com/office/drawing/2014/main" id="{B120239F-5445-4140-AF34-DE15E0FB9E1D}"/>
                </a:ext>
              </a:extLst>
            </p:cNvPr>
            <p:cNvSpPr/>
            <p:nvPr/>
          </p:nvSpPr>
          <p:spPr>
            <a:xfrm rot="16200000">
              <a:off x="9288445" y="3832440"/>
              <a:ext cx="914400" cy="914400"/>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Arrow Connector 38">
              <a:extLst>
                <a:ext uri="{FF2B5EF4-FFF2-40B4-BE49-F238E27FC236}">
                  <a16:creationId xmlns:a16="http://schemas.microsoft.com/office/drawing/2014/main" id="{A4620CE9-3D01-E64C-B1C0-A8B21A351B89}"/>
                </a:ext>
              </a:extLst>
            </p:cNvPr>
            <p:cNvCxnSpPr>
              <a:cxnSpLocks/>
            </p:cNvCxnSpPr>
            <p:nvPr/>
          </p:nvCxnSpPr>
          <p:spPr>
            <a:xfrm>
              <a:off x="9730147" y="3832439"/>
              <a:ext cx="1676606" cy="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A186FA62-ADD1-E64A-B6AA-F02484793CF7}"/>
              </a:ext>
            </a:extLst>
          </p:cNvPr>
          <p:cNvSpPr/>
          <p:nvPr/>
        </p:nvSpPr>
        <p:spPr>
          <a:xfrm>
            <a:off x="1252691" y="1262952"/>
            <a:ext cx="10004234" cy="830997"/>
          </a:xfrm>
          <a:prstGeom prst="rect">
            <a:avLst/>
          </a:prstGeom>
        </p:spPr>
        <p:txBody>
          <a:bodyPr wrap="square">
            <a:spAutoFit/>
          </a:bodyPr>
          <a:lstStyle/>
          <a:p>
            <a:pPr algn="ctr"/>
            <a:r>
              <a:rPr lang="en-US" sz="2400" dirty="0"/>
              <a:t>Integrate population-level targeted genetic screening for highly actionable, age-relevant conditions, into routine wellness visits for newborns and children</a:t>
            </a:r>
          </a:p>
        </p:txBody>
      </p:sp>
      <p:sp>
        <p:nvSpPr>
          <p:cNvPr id="7" name="Rectangle 6">
            <a:extLst>
              <a:ext uri="{FF2B5EF4-FFF2-40B4-BE49-F238E27FC236}">
                <a16:creationId xmlns:a16="http://schemas.microsoft.com/office/drawing/2014/main" id="{A5B22A89-4138-8649-BED1-FBD2E8959E4E}"/>
              </a:ext>
            </a:extLst>
          </p:cNvPr>
          <p:cNvSpPr/>
          <p:nvPr/>
        </p:nvSpPr>
        <p:spPr>
          <a:xfrm>
            <a:off x="514774" y="4802552"/>
            <a:ext cx="4752737" cy="646331"/>
          </a:xfrm>
          <a:prstGeom prst="rect">
            <a:avLst/>
          </a:prstGeom>
        </p:spPr>
        <p:txBody>
          <a:bodyPr wrap="square">
            <a:spAutoFit/>
          </a:bodyPr>
          <a:lstStyle/>
          <a:p>
            <a:r>
              <a:rPr lang="en-US" dirty="0"/>
              <a:t>Avoids many of the challenging ELSI issues related to sequencing in newborns and children</a:t>
            </a:r>
          </a:p>
        </p:txBody>
      </p:sp>
      <p:sp>
        <p:nvSpPr>
          <p:cNvPr id="10" name="Rectangle 9">
            <a:extLst>
              <a:ext uri="{FF2B5EF4-FFF2-40B4-BE49-F238E27FC236}">
                <a16:creationId xmlns:a16="http://schemas.microsoft.com/office/drawing/2014/main" id="{96A01752-0B30-E347-B92F-50A19BC9F1A9}"/>
              </a:ext>
            </a:extLst>
          </p:cNvPr>
          <p:cNvSpPr/>
          <p:nvPr/>
        </p:nvSpPr>
        <p:spPr>
          <a:xfrm>
            <a:off x="8878342" y="4802552"/>
            <a:ext cx="3042036" cy="1477328"/>
          </a:xfrm>
          <a:prstGeom prst="rect">
            <a:avLst/>
          </a:prstGeom>
        </p:spPr>
        <p:txBody>
          <a:bodyPr wrap="square">
            <a:spAutoFit/>
          </a:bodyPr>
          <a:lstStyle/>
          <a:p>
            <a:r>
              <a:rPr lang="en-US" dirty="0"/>
              <a:t>Gradually introduces genomic screening over time, preparing adolescents to engage in decision-making when they reach adulthood</a:t>
            </a:r>
          </a:p>
        </p:txBody>
      </p:sp>
      <p:sp>
        <p:nvSpPr>
          <p:cNvPr id="2" name="TextBox 1">
            <a:extLst>
              <a:ext uri="{FF2B5EF4-FFF2-40B4-BE49-F238E27FC236}">
                <a16:creationId xmlns:a16="http://schemas.microsoft.com/office/drawing/2014/main" id="{334C213E-B960-D739-7AA0-5D5DF7AF7D92}"/>
              </a:ext>
            </a:extLst>
          </p:cNvPr>
          <p:cNvSpPr txBox="1"/>
          <p:nvPr/>
        </p:nvSpPr>
        <p:spPr>
          <a:xfrm>
            <a:off x="3963091" y="3193880"/>
            <a:ext cx="4583434" cy="461665"/>
          </a:xfrm>
          <a:prstGeom prst="rect">
            <a:avLst/>
          </a:prstGeom>
          <a:solidFill>
            <a:schemeClr val="bg1"/>
          </a:solidFill>
          <a:ln>
            <a:solidFill>
              <a:srgbClr val="FF0000"/>
            </a:solidFill>
          </a:ln>
        </p:spPr>
        <p:txBody>
          <a:bodyPr wrap="none" rtlCol="0">
            <a:spAutoFit/>
          </a:bodyPr>
          <a:lstStyle/>
          <a:p>
            <a:r>
              <a:rPr lang="en-US" sz="2400" i="1" dirty="0"/>
              <a:t>Who / what /when / where / how ?</a:t>
            </a:r>
          </a:p>
        </p:txBody>
      </p:sp>
      <p:sp>
        <p:nvSpPr>
          <p:cNvPr id="29" name="Google Shape;109;p22">
            <a:extLst>
              <a:ext uri="{FF2B5EF4-FFF2-40B4-BE49-F238E27FC236}">
                <a16:creationId xmlns:a16="http://schemas.microsoft.com/office/drawing/2014/main" id="{91B1365B-56AA-31AE-1EC2-30112221CD0F}"/>
              </a:ext>
            </a:extLst>
          </p:cNvPr>
          <p:cNvSpPr txBox="1">
            <a:spLocks/>
          </p:cNvSpPr>
          <p:nvPr/>
        </p:nvSpPr>
        <p:spPr>
          <a:xfrm>
            <a:off x="445832" y="117153"/>
            <a:ext cx="11238167" cy="1007600"/>
          </a:xfrm>
          <a:prstGeom prst="rect">
            <a:avLst/>
          </a:prstGeom>
        </p:spPr>
        <p:txBody>
          <a:bodyPr spcFirstLastPara="1" vert="horz" wrap="square" lIns="121900" tIns="121900" rIns="121900" bIns="12190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cs typeface="Calibri" panose="020F0502020204030204" pitchFamily="34" charset="0"/>
              </a:rPr>
              <a:t>Age-based genomic screening</a:t>
            </a:r>
          </a:p>
        </p:txBody>
      </p:sp>
    </p:spTree>
    <p:extLst>
      <p:ext uri="{BB962C8B-B14F-4D97-AF65-F5344CB8AC3E}">
        <p14:creationId xmlns:p14="http://schemas.microsoft.com/office/powerpoint/2010/main" val="409458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wipe(left)">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left)">
                                      <p:cBhvr>
                                        <p:cTn id="25" dur="500"/>
                                        <p:tgtEl>
                                          <p:spTgt spid="4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left)">
                                      <p:cBhvr>
                                        <p:cTn id="29" dur="1000"/>
                                        <p:tgtEl>
                                          <p:spTgt spid="46"/>
                                        </p:tgtEl>
                                      </p:cBhvr>
                                    </p:animEffect>
                                  </p:childTnLst>
                                </p:cTn>
                              </p:par>
                            </p:childTnLst>
                          </p:cTn>
                        </p:par>
                        <p:par>
                          <p:cTn id="30" fill="hold">
                            <p:stCondLst>
                              <p:cond delay="1500"/>
                            </p:stCondLst>
                            <p:childTnLst>
                              <p:par>
                                <p:cTn id="31" presetID="1" presetClass="entr" presetSubtype="0"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CEBF9-7E62-F97B-9129-FB6A7A043724}"/>
              </a:ext>
            </a:extLst>
          </p:cNvPr>
          <p:cNvSpPr>
            <a:spLocks noGrp="1"/>
          </p:cNvSpPr>
          <p:nvPr>
            <p:ph type="title"/>
          </p:nvPr>
        </p:nvSpPr>
        <p:spPr>
          <a:xfrm>
            <a:off x="0" y="274639"/>
            <a:ext cx="12192000" cy="1143000"/>
          </a:xfrm>
        </p:spPr>
        <p:txBody>
          <a:bodyPr>
            <a:noAutofit/>
          </a:bodyPr>
          <a:lstStyle/>
          <a:p>
            <a:pPr algn="ctr"/>
            <a:r>
              <a:rPr lang="en-US" sz="4000" b="1" u="sng" dirty="0">
                <a:cs typeface="Calibri" panose="020F0502020204030204" pitchFamily="34" charset="0"/>
              </a:rPr>
              <a:t>An ethical framework for genomic screening in children</a:t>
            </a:r>
          </a:p>
        </p:txBody>
      </p:sp>
      <p:sp>
        <p:nvSpPr>
          <p:cNvPr id="3" name="Content Placeholder 2">
            <a:extLst>
              <a:ext uri="{FF2B5EF4-FFF2-40B4-BE49-F238E27FC236}">
                <a16:creationId xmlns:a16="http://schemas.microsoft.com/office/drawing/2014/main" id="{2FB881BE-1EC4-7D93-83CB-93F17ECA7F85}"/>
              </a:ext>
            </a:extLst>
          </p:cNvPr>
          <p:cNvSpPr>
            <a:spLocks noGrp="1"/>
          </p:cNvSpPr>
          <p:nvPr>
            <p:ph idx="1"/>
          </p:nvPr>
        </p:nvSpPr>
        <p:spPr>
          <a:xfrm>
            <a:off x="467138" y="1614487"/>
            <a:ext cx="11221279" cy="5072916"/>
          </a:xfrm>
        </p:spPr>
        <p:txBody>
          <a:bodyPr>
            <a:normAutofit fontScale="92500" lnSpcReduction="20000"/>
          </a:bodyPr>
          <a:lstStyle/>
          <a:p>
            <a:r>
              <a:rPr lang="en-US" sz="3200" dirty="0"/>
              <a:t>Beneficence (early detection) versus nonmaleficence (do no harm)</a:t>
            </a:r>
          </a:p>
          <a:p>
            <a:pPr lvl="1">
              <a:buFont typeface="System Font Regular"/>
              <a:buChar char="-"/>
            </a:pPr>
            <a:r>
              <a:rPr lang="en-US" sz="2667" dirty="0"/>
              <a:t>What conditions should be screened for (efficacy, burden of interventions, potential for “overdiagnosis,” implications for families)</a:t>
            </a:r>
          </a:p>
          <a:p>
            <a:pPr lvl="1">
              <a:buFont typeface="System Font Regular"/>
              <a:buChar char="-"/>
            </a:pPr>
            <a:r>
              <a:rPr lang="en-US" sz="2667" dirty="0"/>
              <a:t>What variants should be returned (concern about false positives)</a:t>
            </a:r>
          </a:p>
          <a:p>
            <a:r>
              <a:rPr lang="en-US" sz="3200" dirty="0"/>
              <a:t>Autonomy</a:t>
            </a:r>
          </a:p>
          <a:p>
            <a:pPr lvl="1">
              <a:buFont typeface="System Font Regular"/>
              <a:buChar char="-"/>
            </a:pPr>
            <a:r>
              <a:rPr lang="en-US" sz="2667" dirty="0"/>
              <a:t>The parents’ duty to act in the best interests of the child (in this case specifically to prevent poor health outcomes in childhood) versus the child’s interest in self-determination and autonomy</a:t>
            </a:r>
          </a:p>
          <a:p>
            <a:pPr lvl="1">
              <a:buFont typeface="System Font Regular"/>
              <a:buChar char="-"/>
            </a:pPr>
            <a:r>
              <a:rPr lang="en-US" sz="2667" dirty="0"/>
              <a:t>The information needed for parental decision-making and consent to “opt in” versus the public health imperative to screen all newborns with an “opt out”</a:t>
            </a:r>
          </a:p>
          <a:p>
            <a:r>
              <a:rPr lang="en-US" sz="3200" dirty="0"/>
              <a:t>Distributive justice</a:t>
            </a:r>
          </a:p>
          <a:p>
            <a:pPr lvl="1">
              <a:buFont typeface="System Font Regular"/>
              <a:buChar char="-"/>
            </a:pPr>
            <a:r>
              <a:rPr lang="en-US" sz="2667" dirty="0"/>
              <a:t>Making genomic screening as accessible as possible, including considerations of access to specialty care for those who screen positive</a:t>
            </a:r>
          </a:p>
          <a:p>
            <a:pPr lvl="1">
              <a:buFont typeface="System Font Regular"/>
              <a:buChar char="-"/>
            </a:pPr>
            <a:r>
              <a:rPr lang="en-US" sz="2667" dirty="0"/>
              <a:t>Engaging community members in design of the program and outreach to ensure parents are prepared to make decisions</a:t>
            </a:r>
          </a:p>
        </p:txBody>
      </p:sp>
    </p:spTree>
    <p:extLst>
      <p:ext uri="{BB962C8B-B14F-4D97-AF65-F5344CB8AC3E}">
        <p14:creationId xmlns:p14="http://schemas.microsoft.com/office/powerpoint/2010/main" val="237078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BB48F-13DC-440F-218B-20ABB5E10AB4}"/>
              </a:ext>
            </a:extLst>
          </p:cNvPr>
          <p:cNvSpPr>
            <a:spLocks noGrp="1"/>
          </p:cNvSpPr>
          <p:nvPr>
            <p:ph type="title"/>
          </p:nvPr>
        </p:nvSpPr>
        <p:spPr/>
        <p:txBody>
          <a:bodyPr/>
          <a:lstStyle/>
          <a:p>
            <a:r>
              <a:rPr lang="en-US" b="1">
                <a:latin typeface="Calibri" panose="020F0502020204030204" pitchFamily="34" charset="0"/>
                <a:cs typeface="Calibri" panose="020F0502020204030204" pitchFamily="34" charset="0"/>
              </a:rPr>
              <a:t>Specific Aims</a:t>
            </a:r>
          </a:p>
        </p:txBody>
      </p:sp>
      <p:sp>
        <p:nvSpPr>
          <p:cNvPr id="3" name="Content Placeholder 2">
            <a:extLst>
              <a:ext uri="{FF2B5EF4-FFF2-40B4-BE49-F238E27FC236}">
                <a16:creationId xmlns:a16="http://schemas.microsoft.com/office/drawing/2014/main" id="{64EED3A7-22E0-032C-D0E8-5AC695851CEB}"/>
              </a:ext>
            </a:extLst>
          </p:cNvPr>
          <p:cNvSpPr>
            <a:spLocks noGrp="1"/>
          </p:cNvSpPr>
          <p:nvPr>
            <p:ph idx="1"/>
          </p:nvPr>
        </p:nvSpPr>
        <p:spPr>
          <a:xfrm>
            <a:off x="459581" y="1690688"/>
            <a:ext cx="11272837" cy="4918075"/>
          </a:xfrm>
        </p:spPr>
        <p:txBody>
          <a:bodyPr>
            <a:noAutofit/>
          </a:bodyPr>
          <a:lstStyle/>
          <a:p>
            <a:pPr marL="0" indent="0">
              <a:lnSpc>
                <a:spcPct val="100000"/>
              </a:lnSpc>
              <a:spcBef>
                <a:spcPts val="0"/>
              </a:spcBef>
              <a:spcAft>
                <a:spcPts val="600"/>
              </a:spcAft>
              <a:buNone/>
            </a:pPr>
            <a:r>
              <a:rPr lang="en-US" sz="3200" dirty="0"/>
              <a:t>1. Refine the content and timing of targeted panels based on evidence and expert opinion</a:t>
            </a:r>
          </a:p>
          <a:p>
            <a:pPr marL="0" indent="0">
              <a:lnSpc>
                <a:spcPct val="100000"/>
              </a:lnSpc>
              <a:spcBef>
                <a:spcPts val="0"/>
              </a:spcBef>
              <a:spcAft>
                <a:spcPts val="600"/>
              </a:spcAft>
              <a:buNone/>
            </a:pPr>
            <a:r>
              <a:rPr lang="en-US" sz="3200" dirty="0"/>
              <a:t>2. Assess organizational context, barriers, and facilitators for ABGS implementation in clinics </a:t>
            </a:r>
          </a:p>
          <a:p>
            <a:pPr marL="0" indent="0">
              <a:lnSpc>
                <a:spcPct val="100000"/>
              </a:lnSpc>
              <a:spcBef>
                <a:spcPts val="0"/>
              </a:spcBef>
              <a:spcAft>
                <a:spcPts val="600"/>
              </a:spcAft>
              <a:buNone/>
            </a:pPr>
            <a:r>
              <a:rPr lang="en-US" sz="3200" dirty="0"/>
              <a:t>3. Examine parental and community perceptions and dismantle barriers to participation in ABGS </a:t>
            </a:r>
          </a:p>
          <a:p>
            <a:pPr marL="0" indent="0">
              <a:lnSpc>
                <a:spcPct val="100000"/>
              </a:lnSpc>
              <a:spcBef>
                <a:spcPts val="0"/>
              </a:spcBef>
              <a:spcAft>
                <a:spcPts val="600"/>
              </a:spcAft>
              <a:buNone/>
            </a:pPr>
            <a:r>
              <a:rPr lang="en-US" sz="3200" dirty="0"/>
              <a:t>4. Evaluate the feasibility of ABGS through a pilot study in diverse pediatric clinics in NC</a:t>
            </a:r>
          </a:p>
        </p:txBody>
      </p:sp>
      <p:pic>
        <p:nvPicPr>
          <p:cNvPr id="4" name="Picture 3">
            <a:extLst>
              <a:ext uri="{FF2B5EF4-FFF2-40B4-BE49-F238E27FC236}">
                <a16:creationId xmlns:a16="http://schemas.microsoft.com/office/drawing/2014/main" id="{9B25D41E-F456-354A-1657-904B342FA05F}"/>
              </a:ext>
            </a:extLst>
          </p:cNvPr>
          <p:cNvPicPr>
            <a:picLocks noChangeAspect="1"/>
          </p:cNvPicPr>
          <p:nvPr/>
        </p:nvPicPr>
        <p:blipFill rotWithShape="1">
          <a:blip r:embed="rId3"/>
          <a:srcRect r="68095"/>
          <a:stretch/>
        </p:blipFill>
        <p:spPr>
          <a:xfrm>
            <a:off x="9427172" y="192088"/>
            <a:ext cx="2305246" cy="1498600"/>
          </a:xfrm>
          <a:prstGeom prst="rect">
            <a:avLst/>
          </a:prstGeom>
        </p:spPr>
      </p:pic>
    </p:spTree>
    <p:extLst>
      <p:ext uri="{BB962C8B-B14F-4D97-AF65-F5344CB8AC3E}">
        <p14:creationId xmlns:p14="http://schemas.microsoft.com/office/powerpoint/2010/main" val="573309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DC23-7A10-FF81-CF18-482565F5EE8F}"/>
              </a:ext>
            </a:extLst>
          </p:cNvPr>
          <p:cNvSpPr>
            <a:spLocks noGrp="1"/>
          </p:cNvSpPr>
          <p:nvPr>
            <p:ph type="title"/>
          </p:nvPr>
        </p:nvSpPr>
        <p:spPr/>
        <p:txBody>
          <a:bodyPr/>
          <a:lstStyle/>
          <a:p>
            <a:r>
              <a:rPr lang="en-US" b="1" dirty="0"/>
              <a:t>Outline</a:t>
            </a:r>
          </a:p>
        </p:txBody>
      </p:sp>
      <p:sp>
        <p:nvSpPr>
          <p:cNvPr id="3" name="Content Placeholder 2">
            <a:extLst>
              <a:ext uri="{FF2B5EF4-FFF2-40B4-BE49-F238E27FC236}">
                <a16:creationId xmlns:a16="http://schemas.microsoft.com/office/drawing/2014/main" id="{218B2FD6-7ED2-B87F-0181-032632F06A4A}"/>
              </a:ext>
            </a:extLst>
          </p:cNvPr>
          <p:cNvSpPr>
            <a:spLocks noGrp="1"/>
          </p:cNvSpPr>
          <p:nvPr>
            <p:ph idx="1"/>
          </p:nvPr>
        </p:nvSpPr>
        <p:spPr/>
        <p:txBody>
          <a:bodyPr/>
          <a:lstStyle/>
          <a:p>
            <a:r>
              <a:rPr lang="en-US" dirty="0"/>
              <a:t>The call for targeted screening in adults, 10 years later</a:t>
            </a:r>
          </a:p>
          <a:p>
            <a:r>
              <a:rPr lang="en-US" dirty="0"/>
              <a:t>Ongoing challenges to “screening” for monogenic conditions</a:t>
            </a:r>
          </a:p>
          <a:p>
            <a:r>
              <a:rPr lang="en-US" dirty="0"/>
              <a:t>A new call to consider genomic screening across the lifespan</a:t>
            </a:r>
          </a:p>
          <a:p>
            <a:pPr marL="0" indent="0">
              <a:buNone/>
            </a:pPr>
            <a:endParaRPr lang="en-US" dirty="0"/>
          </a:p>
          <a:p>
            <a:endParaRPr lang="en-US" dirty="0"/>
          </a:p>
        </p:txBody>
      </p:sp>
    </p:spTree>
    <p:extLst>
      <p:ext uri="{BB962C8B-B14F-4D97-AF65-F5344CB8AC3E}">
        <p14:creationId xmlns:p14="http://schemas.microsoft.com/office/powerpoint/2010/main" val="3634507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0038BA9-390C-A120-DA70-6139A0674293}"/>
              </a:ext>
            </a:extLst>
          </p:cNvPr>
          <p:cNvPicPr>
            <a:picLocks noGrp="1" noChangeAspect="1"/>
          </p:cNvPicPr>
          <p:nvPr>
            <p:ph idx="1"/>
          </p:nvPr>
        </p:nvPicPr>
        <p:blipFill>
          <a:blip r:embed="rId3"/>
          <a:stretch>
            <a:fillRect/>
          </a:stretch>
        </p:blipFill>
        <p:spPr>
          <a:xfrm>
            <a:off x="643467" y="648207"/>
            <a:ext cx="10905066" cy="5561585"/>
          </a:xfrm>
          <a:prstGeom prst="rect">
            <a:avLst/>
          </a:prstGeom>
        </p:spPr>
      </p:pic>
      <p:sp>
        <p:nvSpPr>
          <p:cNvPr id="6" name="TextBox 5">
            <a:extLst>
              <a:ext uri="{FF2B5EF4-FFF2-40B4-BE49-F238E27FC236}">
                <a16:creationId xmlns:a16="http://schemas.microsoft.com/office/drawing/2014/main" id="{4947CB42-D884-DC3C-9CFD-53432C85C600}"/>
              </a:ext>
            </a:extLst>
          </p:cNvPr>
          <p:cNvSpPr txBox="1"/>
          <p:nvPr/>
        </p:nvSpPr>
        <p:spPr>
          <a:xfrm>
            <a:off x="209973" y="6019040"/>
            <a:ext cx="6096000" cy="738664"/>
          </a:xfrm>
          <a:prstGeom prst="rect">
            <a:avLst/>
          </a:prstGeom>
          <a:noFill/>
        </p:spPr>
        <p:txBody>
          <a:bodyPr wrap="square">
            <a:spAutoFit/>
          </a:bodyPr>
          <a:lstStyle/>
          <a:p>
            <a:r>
              <a:rPr lang="en-US" sz="1400" dirty="0"/>
              <a:t>Horowitz CR et al. The Genomic Medicine Integrative Research Framework: A Conceptual Framework for Conducting Genomic Medicine Research. Am J Hum Genet. 2019 Jun PMCID: PMC6556906.</a:t>
            </a:r>
          </a:p>
        </p:txBody>
      </p:sp>
    </p:spTree>
    <p:extLst>
      <p:ext uri="{BB962C8B-B14F-4D97-AF65-F5344CB8AC3E}">
        <p14:creationId xmlns:p14="http://schemas.microsoft.com/office/powerpoint/2010/main" val="463730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AB38-8E77-D4E7-CC57-F997F6FB4459}"/>
              </a:ext>
            </a:extLst>
          </p:cNvPr>
          <p:cNvSpPr>
            <a:spLocks noGrp="1"/>
          </p:cNvSpPr>
          <p:nvPr>
            <p:ph type="title"/>
          </p:nvPr>
        </p:nvSpPr>
        <p:spPr>
          <a:xfrm>
            <a:off x="996274" y="336607"/>
            <a:ext cx="10122835" cy="2113150"/>
          </a:xfrm>
        </p:spPr>
        <p:txBody>
          <a:bodyPr vert="horz" lIns="91440" tIns="45720" rIns="91440" bIns="45720" rtlCol="0" anchor="t">
            <a:normAutofit/>
          </a:bodyPr>
          <a:lstStyle/>
          <a:p>
            <a:r>
              <a:rPr lang="en-US" b="1" dirty="0"/>
              <a:t>Community Research Board (CRB)</a:t>
            </a:r>
          </a:p>
        </p:txBody>
      </p:sp>
      <p:pic>
        <p:nvPicPr>
          <p:cNvPr id="8" name="Picture 7">
            <a:extLst>
              <a:ext uri="{FF2B5EF4-FFF2-40B4-BE49-F238E27FC236}">
                <a16:creationId xmlns:a16="http://schemas.microsoft.com/office/drawing/2014/main" id="{C63D9E25-74AA-7F95-CE68-69CA475E8407}"/>
              </a:ext>
            </a:extLst>
          </p:cNvPr>
          <p:cNvPicPr>
            <a:picLocks noChangeAspect="1"/>
          </p:cNvPicPr>
          <p:nvPr/>
        </p:nvPicPr>
        <p:blipFill rotWithShape="1">
          <a:blip r:embed="rId3"/>
          <a:srcRect l="1196" t="2182"/>
          <a:stretch/>
        </p:blipFill>
        <p:spPr>
          <a:xfrm>
            <a:off x="1072890" y="1025420"/>
            <a:ext cx="8443644" cy="4447664"/>
          </a:xfrm>
          <a:prstGeom prst="rect">
            <a:avLst/>
          </a:prstGeom>
        </p:spPr>
      </p:pic>
      <p:pic>
        <p:nvPicPr>
          <p:cNvPr id="5" name="Content Placeholder 4">
            <a:extLst>
              <a:ext uri="{FF2B5EF4-FFF2-40B4-BE49-F238E27FC236}">
                <a16:creationId xmlns:a16="http://schemas.microsoft.com/office/drawing/2014/main" id="{40D60639-92A7-188B-C23E-D97267819A9F}"/>
              </a:ext>
            </a:extLst>
          </p:cNvPr>
          <p:cNvPicPr>
            <a:picLocks noGrp="1" noChangeAspect="1"/>
          </p:cNvPicPr>
          <p:nvPr>
            <p:ph idx="1"/>
          </p:nvPr>
        </p:nvPicPr>
        <p:blipFill rotWithShape="1">
          <a:blip r:embed="rId4"/>
          <a:srcRect l="3535" r="1"/>
          <a:stretch/>
        </p:blipFill>
        <p:spPr>
          <a:xfrm>
            <a:off x="5738884" y="5195872"/>
            <a:ext cx="6333465" cy="1592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F44F76CC-59AB-68D3-6AD3-B6025FBE40C7}"/>
              </a:ext>
            </a:extLst>
          </p:cNvPr>
          <p:cNvSpPr txBox="1"/>
          <p:nvPr/>
        </p:nvSpPr>
        <p:spPr>
          <a:xfrm>
            <a:off x="426720" y="5792565"/>
            <a:ext cx="4998720" cy="954107"/>
          </a:xfrm>
          <a:prstGeom prst="rect">
            <a:avLst/>
          </a:prstGeom>
          <a:noFill/>
        </p:spPr>
        <p:txBody>
          <a:bodyPr wrap="square">
            <a:spAutoFit/>
          </a:bodyPr>
          <a:lstStyle/>
          <a:p>
            <a:r>
              <a:rPr lang="en-US" sz="1400" dirty="0"/>
              <a:t>Powell SN, et al. Parental Guidance Suggested: Engaging Parents as Partners in Research Studies of Genomic Screening for a Pediatric Population. Front Genet. 2022 Mar. PMC8990237. – </a:t>
            </a:r>
          </a:p>
          <a:p>
            <a:r>
              <a:rPr lang="en-US" sz="1400" dirty="0">
                <a:solidFill>
                  <a:schemeClr val="accent4">
                    <a:lumMod val="75000"/>
                  </a:schemeClr>
                </a:solidFill>
              </a:rPr>
              <a:t>5 CRB co-authors!</a:t>
            </a:r>
          </a:p>
        </p:txBody>
      </p:sp>
    </p:spTree>
    <p:extLst>
      <p:ext uri="{BB962C8B-B14F-4D97-AF65-F5344CB8AC3E}">
        <p14:creationId xmlns:p14="http://schemas.microsoft.com/office/powerpoint/2010/main" val="42473998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ilboat Images – Browse 1,961,708 Stock Photos, Vectors, and Video | Adobe  Stock">
            <a:extLst>
              <a:ext uri="{FF2B5EF4-FFF2-40B4-BE49-F238E27FC236}">
                <a16:creationId xmlns:a16="http://schemas.microsoft.com/office/drawing/2014/main" id="{E323950A-713D-EBD3-BF3F-F20E853E34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11" r="-1" b="-1"/>
          <a:stretch/>
        </p:blipFill>
        <p:spPr bwMode="auto">
          <a:xfrm>
            <a:off x="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6778A5-561F-C6D8-F3FD-66948DD8F520}"/>
              </a:ext>
            </a:extLst>
          </p:cNvPr>
          <p:cNvSpPr>
            <a:spLocks noGrp="1"/>
          </p:cNvSpPr>
          <p:nvPr>
            <p:ph type="title"/>
          </p:nvPr>
        </p:nvSpPr>
        <p:spPr>
          <a:xfrm>
            <a:off x="4216380" y="1581937"/>
            <a:ext cx="3759240" cy="652575"/>
          </a:xfrm>
        </p:spPr>
        <p:txBody>
          <a:bodyPr anchor="ctr">
            <a:normAutofit fontScale="90000"/>
          </a:bodyPr>
          <a:lstStyle/>
          <a:p>
            <a:r>
              <a:rPr lang="en-US" sz="2800" dirty="0"/>
              <a:t>Acknowledgements:</a:t>
            </a:r>
            <a:br>
              <a:rPr lang="en-US" sz="1800" dirty="0"/>
            </a:br>
            <a:endParaRPr lang="en-US" sz="1800" dirty="0"/>
          </a:p>
        </p:txBody>
      </p:sp>
      <p:sp>
        <p:nvSpPr>
          <p:cNvPr id="16" name="Title 1">
            <a:extLst>
              <a:ext uri="{FF2B5EF4-FFF2-40B4-BE49-F238E27FC236}">
                <a16:creationId xmlns:a16="http://schemas.microsoft.com/office/drawing/2014/main" id="{4A864485-9BB3-BE6B-55BB-25990B029010}"/>
              </a:ext>
            </a:extLst>
          </p:cNvPr>
          <p:cNvSpPr txBox="1">
            <a:spLocks/>
          </p:cNvSpPr>
          <p:nvPr/>
        </p:nvSpPr>
        <p:spPr>
          <a:xfrm>
            <a:off x="7552992" y="213619"/>
            <a:ext cx="2178814" cy="5257165"/>
          </a:xfrm>
          <a:prstGeom prst="rect">
            <a:avLst/>
          </a:prstGeom>
        </p:spPr>
        <p:txBody>
          <a:bodyPr vert="horz" lIns="91440" tIns="45720" rIns="91440" bIns="45720" rtlCol="0" anchor="t">
            <a:normAutofit fontScale="97500"/>
          </a:bodyPr>
          <a:lstStyle>
            <a:lvl1pPr algn="l" defTabSz="914175" rtl="0" eaLnBrk="1" latinLnBrk="0" hangingPunct="1">
              <a:lnSpc>
                <a:spcPct val="90000"/>
              </a:lnSpc>
              <a:spcBef>
                <a:spcPct val="0"/>
              </a:spcBef>
              <a:buNone/>
              <a:defRPr sz="4403" kern="1200">
                <a:solidFill>
                  <a:schemeClr val="tx1"/>
                </a:solidFill>
                <a:latin typeface="+mj-lt"/>
                <a:ea typeface="+mj-ea"/>
                <a:cs typeface="+mj-cs"/>
              </a:defRPr>
            </a:lvl1pPr>
          </a:lstStyle>
          <a:p>
            <a:pPr>
              <a:lnSpc>
                <a:spcPts val="1700"/>
              </a:lnSpc>
            </a:pPr>
            <a:r>
              <a:rPr lang="en-US" sz="1600" b="1" u="sng" dirty="0">
                <a:latin typeface="+mn-lt"/>
              </a:rPr>
              <a:t>Key investigators</a:t>
            </a:r>
          </a:p>
          <a:p>
            <a:pPr>
              <a:lnSpc>
                <a:spcPts val="1700"/>
              </a:lnSpc>
            </a:pPr>
            <a:r>
              <a:rPr lang="en-US" sz="1600" dirty="0">
                <a:latin typeface="+mn-lt"/>
              </a:rPr>
              <a:t>Marcy Boynton</a:t>
            </a:r>
          </a:p>
          <a:p>
            <a:pPr>
              <a:lnSpc>
                <a:spcPts val="1700"/>
              </a:lnSpc>
            </a:pPr>
            <a:r>
              <a:rPr lang="en-US" sz="1600" dirty="0">
                <a:latin typeface="+mn-lt"/>
              </a:rPr>
              <a:t>Grace Byfield</a:t>
            </a:r>
          </a:p>
          <a:p>
            <a:pPr>
              <a:lnSpc>
                <a:spcPts val="1700"/>
              </a:lnSpc>
            </a:pPr>
            <a:r>
              <a:rPr lang="en-US" sz="1600" dirty="0">
                <a:latin typeface="+mn-lt"/>
              </a:rPr>
              <a:t>Heidi Cope</a:t>
            </a:r>
          </a:p>
          <a:p>
            <a:pPr>
              <a:lnSpc>
                <a:spcPts val="1700"/>
              </a:lnSpc>
            </a:pPr>
            <a:r>
              <a:rPr lang="en-US" sz="1600" dirty="0">
                <a:latin typeface="+mn-lt"/>
              </a:rPr>
              <a:t>Neal DeJong</a:t>
            </a:r>
          </a:p>
          <a:p>
            <a:pPr>
              <a:lnSpc>
                <a:spcPts val="1700"/>
              </a:lnSpc>
            </a:pPr>
            <a:r>
              <a:rPr lang="en-US" sz="1600" dirty="0">
                <a:latin typeface="+mn-lt"/>
              </a:rPr>
              <a:t>Kate Foreman</a:t>
            </a:r>
          </a:p>
          <a:p>
            <a:pPr>
              <a:lnSpc>
                <a:spcPts val="1700"/>
              </a:lnSpc>
            </a:pPr>
            <a:r>
              <a:rPr lang="en-US" sz="1600" dirty="0">
                <a:latin typeface="+mn-lt"/>
              </a:rPr>
              <a:t>Kim Foss</a:t>
            </a:r>
          </a:p>
          <a:p>
            <a:pPr>
              <a:lnSpc>
                <a:spcPts val="1700"/>
              </a:lnSpc>
            </a:pPr>
            <a:r>
              <a:rPr lang="en-US" sz="1600" dirty="0">
                <a:latin typeface="+mn-lt"/>
              </a:rPr>
              <a:t>Gail Henderson</a:t>
            </a:r>
          </a:p>
          <a:p>
            <a:pPr>
              <a:lnSpc>
                <a:spcPts val="1700"/>
              </a:lnSpc>
            </a:pPr>
            <a:r>
              <a:rPr lang="en-US" sz="1600" dirty="0">
                <a:latin typeface="+mn-lt"/>
              </a:rPr>
              <a:t>Michelle Hernandez</a:t>
            </a:r>
          </a:p>
          <a:p>
            <a:pPr>
              <a:lnSpc>
                <a:spcPts val="1700"/>
              </a:lnSpc>
            </a:pPr>
            <a:r>
              <a:rPr lang="en-US" sz="1600" dirty="0">
                <a:latin typeface="+mn-lt"/>
              </a:rPr>
              <a:t>Jessica Hunter</a:t>
            </a:r>
          </a:p>
          <a:p>
            <a:pPr>
              <a:lnSpc>
                <a:spcPts val="1700"/>
              </a:lnSpc>
            </a:pPr>
            <a:r>
              <a:rPr lang="en-US" sz="1600" dirty="0">
                <a:latin typeface="+mn-lt"/>
              </a:rPr>
              <a:t>Liz </a:t>
            </a:r>
            <a:r>
              <a:rPr lang="en-US" sz="1600" dirty="0" err="1">
                <a:latin typeface="+mn-lt"/>
              </a:rPr>
              <a:t>Jalazzo</a:t>
            </a:r>
            <a:endParaRPr lang="en-US" sz="1600" dirty="0">
              <a:latin typeface="+mn-lt"/>
            </a:endParaRPr>
          </a:p>
          <a:p>
            <a:pPr>
              <a:lnSpc>
                <a:spcPts val="1700"/>
              </a:lnSpc>
            </a:pPr>
            <a:r>
              <a:rPr lang="en-US" sz="1600" dirty="0">
                <a:latin typeface="+mn-lt"/>
              </a:rPr>
              <a:t>Julianne </a:t>
            </a:r>
            <a:r>
              <a:rPr lang="en-US" sz="1600" dirty="0" err="1">
                <a:latin typeface="+mn-lt"/>
              </a:rPr>
              <a:t>O’Daniel</a:t>
            </a:r>
            <a:endParaRPr lang="en-US" sz="1600" dirty="0">
              <a:latin typeface="+mn-lt"/>
            </a:endParaRPr>
          </a:p>
          <a:p>
            <a:pPr>
              <a:lnSpc>
                <a:spcPts val="1700"/>
              </a:lnSpc>
            </a:pPr>
            <a:r>
              <a:rPr lang="en-US" sz="1600" dirty="0">
                <a:latin typeface="+mn-lt"/>
              </a:rPr>
              <a:t>Holly </a:t>
            </a:r>
            <a:r>
              <a:rPr lang="en-US" sz="1600" dirty="0" err="1">
                <a:latin typeface="+mn-lt"/>
              </a:rPr>
              <a:t>Peay</a:t>
            </a:r>
            <a:endParaRPr lang="en-US" sz="1600" dirty="0">
              <a:latin typeface="+mn-lt"/>
            </a:endParaRPr>
          </a:p>
          <a:p>
            <a:pPr>
              <a:lnSpc>
                <a:spcPts val="1700"/>
              </a:lnSpc>
            </a:pPr>
            <a:r>
              <a:rPr lang="en-US" sz="1600" dirty="0">
                <a:latin typeface="+mn-lt"/>
              </a:rPr>
              <a:t>Bradford Powell</a:t>
            </a:r>
          </a:p>
          <a:p>
            <a:pPr>
              <a:lnSpc>
                <a:spcPts val="1700"/>
              </a:lnSpc>
            </a:pPr>
            <a:r>
              <a:rPr lang="en-US" sz="1600" dirty="0">
                <a:latin typeface="+mn-lt"/>
              </a:rPr>
              <a:t>Cindy Powell</a:t>
            </a:r>
          </a:p>
          <a:p>
            <a:pPr>
              <a:lnSpc>
                <a:spcPts val="1700"/>
              </a:lnSpc>
            </a:pPr>
            <a:r>
              <a:rPr lang="en-US" sz="1600" dirty="0">
                <a:latin typeface="+mn-lt"/>
              </a:rPr>
              <a:t>Sabrina Powell</a:t>
            </a:r>
          </a:p>
          <a:p>
            <a:pPr>
              <a:lnSpc>
                <a:spcPts val="1700"/>
              </a:lnSpc>
            </a:pPr>
            <a:r>
              <a:rPr lang="en-US" sz="1600" dirty="0">
                <a:latin typeface="+mn-lt"/>
              </a:rPr>
              <a:t>Jen Rees</a:t>
            </a:r>
          </a:p>
          <a:p>
            <a:pPr>
              <a:lnSpc>
                <a:spcPts val="1700"/>
              </a:lnSpc>
            </a:pPr>
            <a:r>
              <a:rPr lang="en-US" sz="1600" dirty="0">
                <a:latin typeface="+mn-lt"/>
              </a:rPr>
              <a:t>Megan Roberts</a:t>
            </a:r>
          </a:p>
          <a:p>
            <a:pPr>
              <a:lnSpc>
                <a:spcPts val="1700"/>
              </a:lnSpc>
            </a:pPr>
            <a:r>
              <a:rPr lang="en-US" sz="1600" dirty="0">
                <a:latin typeface="+mn-lt"/>
              </a:rPr>
              <a:t>Samantha Schilling</a:t>
            </a:r>
          </a:p>
          <a:p>
            <a:pPr>
              <a:lnSpc>
                <a:spcPts val="1700"/>
              </a:lnSpc>
            </a:pPr>
            <a:r>
              <a:rPr lang="en-US" sz="1600" dirty="0">
                <a:latin typeface="+mn-lt"/>
              </a:rPr>
              <a:t>Maggie Waltz</a:t>
            </a:r>
          </a:p>
          <a:p>
            <a:pPr>
              <a:lnSpc>
                <a:spcPts val="1700"/>
              </a:lnSpc>
            </a:pPr>
            <a:r>
              <a:rPr lang="en-US" sz="1600" dirty="0">
                <a:latin typeface="+mn-lt"/>
              </a:rPr>
              <a:t>Jean </a:t>
            </a:r>
            <a:r>
              <a:rPr lang="en-US" sz="1600" dirty="0" err="1">
                <a:latin typeface="+mn-lt"/>
              </a:rPr>
              <a:t>Cadigan</a:t>
            </a:r>
            <a:endParaRPr lang="en-US" sz="1600" dirty="0">
              <a:latin typeface="+mn-lt"/>
            </a:endParaRPr>
          </a:p>
          <a:p>
            <a:pPr>
              <a:lnSpc>
                <a:spcPts val="1700"/>
              </a:lnSpc>
            </a:pPr>
            <a:endParaRPr lang="en-US" sz="1600" dirty="0">
              <a:latin typeface="+mn-lt"/>
            </a:endParaRPr>
          </a:p>
          <a:p>
            <a:pPr>
              <a:lnSpc>
                <a:spcPts val="1700"/>
              </a:lnSpc>
            </a:pPr>
            <a:endParaRPr lang="en-US" sz="1600" dirty="0">
              <a:latin typeface="+mn-lt"/>
            </a:endParaRPr>
          </a:p>
        </p:txBody>
      </p:sp>
      <p:sp>
        <p:nvSpPr>
          <p:cNvPr id="17" name="Title 1">
            <a:extLst>
              <a:ext uri="{FF2B5EF4-FFF2-40B4-BE49-F238E27FC236}">
                <a16:creationId xmlns:a16="http://schemas.microsoft.com/office/drawing/2014/main" id="{8B8E1592-FA17-EA90-84BF-A8479F9EE80A}"/>
              </a:ext>
            </a:extLst>
          </p:cNvPr>
          <p:cNvSpPr txBox="1">
            <a:spLocks/>
          </p:cNvSpPr>
          <p:nvPr/>
        </p:nvSpPr>
        <p:spPr>
          <a:xfrm>
            <a:off x="9576997" y="199971"/>
            <a:ext cx="2014711" cy="4854601"/>
          </a:xfrm>
          <a:prstGeom prst="rect">
            <a:avLst/>
          </a:prstGeom>
        </p:spPr>
        <p:txBody>
          <a:bodyPr vert="horz" lIns="91440" tIns="45720" rIns="91440" bIns="45720" rtlCol="0" anchor="t">
            <a:noAutofit/>
          </a:bodyPr>
          <a:lstStyle>
            <a:lvl1pPr algn="l" defTabSz="914175" rtl="0" eaLnBrk="1" latinLnBrk="0" hangingPunct="1">
              <a:lnSpc>
                <a:spcPct val="90000"/>
              </a:lnSpc>
              <a:spcBef>
                <a:spcPct val="0"/>
              </a:spcBef>
              <a:buNone/>
              <a:defRPr sz="4403" kern="1200">
                <a:solidFill>
                  <a:schemeClr val="tx1"/>
                </a:solidFill>
                <a:latin typeface="+mj-lt"/>
                <a:ea typeface="+mj-ea"/>
                <a:cs typeface="+mj-cs"/>
              </a:defRPr>
            </a:lvl1pPr>
          </a:lstStyle>
          <a:p>
            <a:pPr>
              <a:lnSpc>
                <a:spcPts val="1700"/>
              </a:lnSpc>
            </a:pPr>
            <a:r>
              <a:rPr lang="en-US" sz="1600" b="1" u="sng" dirty="0">
                <a:latin typeface="+mn-lt"/>
              </a:rPr>
              <a:t>Community Research Board</a:t>
            </a:r>
          </a:p>
          <a:p>
            <a:pPr>
              <a:lnSpc>
                <a:spcPts val="1700"/>
              </a:lnSpc>
            </a:pPr>
            <a:r>
              <a:rPr lang="en-US" sz="1600" dirty="0">
                <a:latin typeface="+mn-lt"/>
              </a:rPr>
              <a:t>Michael Austin</a:t>
            </a:r>
          </a:p>
          <a:p>
            <a:pPr>
              <a:lnSpc>
                <a:spcPts val="1700"/>
              </a:lnSpc>
            </a:pPr>
            <a:r>
              <a:rPr lang="en-US" sz="1600" dirty="0">
                <a:latin typeface="+mn-lt"/>
              </a:rPr>
              <a:t>Ashley </a:t>
            </a:r>
            <a:r>
              <a:rPr lang="en-US" sz="1600" dirty="0" err="1">
                <a:latin typeface="+mn-lt"/>
              </a:rPr>
              <a:t>Bennetone</a:t>
            </a:r>
            <a:endParaRPr lang="en-US" sz="1600" dirty="0">
              <a:latin typeface="+mn-lt"/>
            </a:endParaRPr>
          </a:p>
          <a:p>
            <a:pPr>
              <a:lnSpc>
                <a:spcPts val="1700"/>
              </a:lnSpc>
            </a:pPr>
            <a:r>
              <a:rPr lang="en-US" sz="1600" dirty="0">
                <a:latin typeface="+mn-lt"/>
              </a:rPr>
              <a:t>Larry </a:t>
            </a:r>
            <a:r>
              <a:rPr lang="en-US" sz="1600" dirty="0" err="1">
                <a:latin typeface="+mn-lt"/>
              </a:rPr>
              <a:t>Bradon</a:t>
            </a:r>
            <a:endParaRPr lang="en-US" sz="1600" dirty="0">
              <a:latin typeface="+mn-lt"/>
            </a:endParaRPr>
          </a:p>
          <a:p>
            <a:pPr>
              <a:lnSpc>
                <a:spcPts val="1700"/>
              </a:lnSpc>
            </a:pPr>
            <a:r>
              <a:rPr lang="en-US" sz="1600" dirty="0">
                <a:latin typeface="+mn-lt"/>
              </a:rPr>
              <a:t>Erin James-Crook</a:t>
            </a:r>
          </a:p>
          <a:p>
            <a:pPr>
              <a:lnSpc>
                <a:spcPts val="1700"/>
              </a:lnSpc>
            </a:pPr>
            <a:r>
              <a:rPr lang="en-US" sz="1600" dirty="0">
                <a:latin typeface="+mn-lt"/>
              </a:rPr>
              <a:t>Marlon Nunez</a:t>
            </a:r>
          </a:p>
          <a:p>
            <a:pPr>
              <a:lnSpc>
                <a:spcPts val="1700"/>
              </a:lnSpc>
            </a:pPr>
            <a:r>
              <a:rPr lang="en-US" sz="1600" dirty="0">
                <a:latin typeface="+mn-lt"/>
              </a:rPr>
              <a:t>Andreas Orphanides</a:t>
            </a:r>
          </a:p>
          <a:p>
            <a:pPr>
              <a:lnSpc>
                <a:spcPts val="1700"/>
              </a:lnSpc>
            </a:pPr>
            <a:r>
              <a:rPr lang="en-US" sz="1600" dirty="0">
                <a:latin typeface="+mn-lt"/>
              </a:rPr>
              <a:t>Heather Osborne</a:t>
            </a:r>
          </a:p>
          <a:p>
            <a:pPr>
              <a:lnSpc>
                <a:spcPts val="1700"/>
              </a:lnSpc>
            </a:pPr>
            <a:r>
              <a:rPr lang="en-US" sz="1600" dirty="0">
                <a:latin typeface="+mn-lt"/>
              </a:rPr>
              <a:t>Thomas Owens</a:t>
            </a:r>
          </a:p>
          <a:p>
            <a:pPr>
              <a:lnSpc>
                <a:spcPts val="1700"/>
              </a:lnSpc>
            </a:pPr>
            <a:r>
              <a:rPr lang="en-US" sz="1600" dirty="0">
                <a:latin typeface="+mn-lt"/>
              </a:rPr>
              <a:t>Ken Ray</a:t>
            </a:r>
          </a:p>
          <a:p>
            <a:pPr>
              <a:lnSpc>
                <a:spcPts val="1700"/>
              </a:lnSpc>
            </a:pPr>
            <a:r>
              <a:rPr lang="en-US" sz="1600" dirty="0">
                <a:latin typeface="+mn-lt"/>
              </a:rPr>
              <a:t>Carla Robinson</a:t>
            </a:r>
          </a:p>
          <a:p>
            <a:pPr>
              <a:lnSpc>
                <a:spcPts val="1700"/>
              </a:lnSpc>
            </a:pPr>
            <a:r>
              <a:rPr lang="en-US" sz="1600" dirty="0">
                <a:latin typeface="+mn-lt"/>
              </a:rPr>
              <a:t>Jon Shaw</a:t>
            </a:r>
          </a:p>
          <a:p>
            <a:pPr>
              <a:lnSpc>
                <a:spcPts val="1700"/>
              </a:lnSpc>
            </a:pPr>
            <a:endParaRPr lang="en-US" sz="1600" dirty="0">
              <a:latin typeface="+mn-lt"/>
            </a:endParaRPr>
          </a:p>
          <a:p>
            <a:pPr>
              <a:lnSpc>
                <a:spcPts val="1700"/>
              </a:lnSpc>
            </a:pPr>
            <a:r>
              <a:rPr lang="en-US" sz="1600" b="1" u="sng" dirty="0">
                <a:latin typeface="+mn-lt"/>
              </a:rPr>
              <a:t>Trainees</a:t>
            </a:r>
          </a:p>
          <a:p>
            <a:pPr>
              <a:lnSpc>
                <a:spcPts val="1700"/>
              </a:lnSpc>
            </a:pPr>
            <a:r>
              <a:rPr lang="en-US" sz="1600" dirty="0" err="1">
                <a:latin typeface="+mn-lt"/>
              </a:rPr>
              <a:t>Jahnelle</a:t>
            </a:r>
            <a:r>
              <a:rPr lang="en-US" sz="1600" dirty="0">
                <a:latin typeface="+mn-lt"/>
              </a:rPr>
              <a:t> Jackson</a:t>
            </a:r>
          </a:p>
          <a:p>
            <a:pPr>
              <a:lnSpc>
                <a:spcPts val="1700"/>
              </a:lnSpc>
            </a:pPr>
            <a:r>
              <a:rPr lang="en-US" sz="1600" dirty="0">
                <a:latin typeface="+mn-lt"/>
              </a:rPr>
              <a:t>Ella Branch</a:t>
            </a:r>
          </a:p>
          <a:p>
            <a:pPr>
              <a:lnSpc>
                <a:spcPts val="1700"/>
              </a:lnSpc>
            </a:pPr>
            <a:endParaRPr lang="en-US" sz="1600" dirty="0">
              <a:latin typeface="+mn-lt"/>
            </a:endParaRPr>
          </a:p>
          <a:p>
            <a:pPr>
              <a:lnSpc>
                <a:spcPts val="1700"/>
              </a:lnSpc>
            </a:pPr>
            <a:r>
              <a:rPr lang="en-US" sz="1600" b="1" u="sng" dirty="0">
                <a:latin typeface="+mn-lt"/>
              </a:rPr>
              <a:t>Project Managers</a:t>
            </a:r>
          </a:p>
          <a:p>
            <a:pPr>
              <a:lnSpc>
                <a:spcPts val="1700"/>
              </a:lnSpc>
            </a:pPr>
            <a:r>
              <a:rPr lang="en-US" sz="1600" dirty="0" err="1">
                <a:latin typeface="+mn-lt"/>
              </a:rPr>
              <a:t>Stefanija</a:t>
            </a:r>
            <a:r>
              <a:rPr lang="en-US" sz="1600" dirty="0">
                <a:latin typeface="+mn-lt"/>
              </a:rPr>
              <a:t> </a:t>
            </a:r>
            <a:r>
              <a:rPr lang="en-US" sz="1600" dirty="0" err="1">
                <a:latin typeface="+mn-lt"/>
              </a:rPr>
              <a:t>Giric</a:t>
            </a:r>
            <a:endParaRPr lang="en-US" sz="1600" dirty="0">
              <a:latin typeface="+mn-lt"/>
            </a:endParaRPr>
          </a:p>
          <a:p>
            <a:pPr>
              <a:lnSpc>
                <a:spcPts val="1700"/>
              </a:lnSpc>
            </a:pPr>
            <a:r>
              <a:rPr lang="en-US" sz="1600" dirty="0">
                <a:latin typeface="+mn-lt"/>
              </a:rPr>
              <a:t>Langston Harrison</a:t>
            </a:r>
          </a:p>
          <a:p>
            <a:pPr>
              <a:lnSpc>
                <a:spcPts val="1700"/>
              </a:lnSpc>
            </a:pPr>
            <a:r>
              <a:rPr lang="en-US" sz="1600" dirty="0">
                <a:latin typeface="+mn-lt"/>
              </a:rPr>
              <a:t>Daniel Torres</a:t>
            </a:r>
          </a:p>
        </p:txBody>
      </p:sp>
      <p:sp>
        <p:nvSpPr>
          <p:cNvPr id="14" name="TextBox 13">
            <a:extLst>
              <a:ext uri="{FF2B5EF4-FFF2-40B4-BE49-F238E27FC236}">
                <a16:creationId xmlns:a16="http://schemas.microsoft.com/office/drawing/2014/main" id="{BF155202-FA60-76FC-740A-C805AC4DA9B0}"/>
              </a:ext>
            </a:extLst>
          </p:cNvPr>
          <p:cNvSpPr txBox="1"/>
          <p:nvPr/>
        </p:nvSpPr>
        <p:spPr>
          <a:xfrm>
            <a:off x="5092818" y="3816439"/>
            <a:ext cx="1641796" cy="369332"/>
          </a:xfrm>
          <a:prstGeom prst="rect">
            <a:avLst/>
          </a:prstGeom>
          <a:noFill/>
        </p:spPr>
        <p:txBody>
          <a:bodyPr wrap="none" rtlCol="0">
            <a:spAutoFit/>
          </a:bodyPr>
          <a:lstStyle/>
          <a:p>
            <a:r>
              <a:rPr lang="en-US" sz="1800" b="1" dirty="0">
                <a:effectLst/>
                <a:latin typeface="+mj-lt"/>
              </a:rPr>
              <a:t>R01 HG012271 </a:t>
            </a:r>
            <a:endParaRPr lang="en-US" b="1" dirty="0">
              <a:latin typeface="+mj-lt"/>
            </a:endParaRPr>
          </a:p>
        </p:txBody>
      </p:sp>
    </p:spTree>
    <p:extLst>
      <p:ext uri="{BB962C8B-B14F-4D97-AF65-F5344CB8AC3E}">
        <p14:creationId xmlns:p14="http://schemas.microsoft.com/office/powerpoint/2010/main" val="2688706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D1A4D-8991-817E-F196-9D55FBEB0C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40066BE-5B3A-DE5D-1D17-2958F0C305D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2520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creenshot, font, white&#10;&#10;Description automatically generated">
            <a:extLst>
              <a:ext uri="{FF2B5EF4-FFF2-40B4-BE49-F238E27FC236}">
                <a16:creationId xmlns:a16="http://schemas.microsoft.com/office/drawing/2014/main" id="{5B6707F3-0914-1D2F-D7A8-892DC40379DD}"/>
              </a:ext>
            </a:extLst>
          </p:cNvPr>
          <p:cNvPicPr>
            <a:picLocks noChangeAspect="1"/>
          </p:cNvPicPr>
          <p:nvPr/>
        </p:nvPicPr>
        <p:blipFill>
          <a:blip r:embed="rId3"/>
          <a:stretch>
            <a:fillRect/>
          </a:stretch>
        </p:blipFill>
        <p:spPr>
          <a:xfrm>
            <a:off x="1562569" y="432458"/>
            <a:ext cx="9271379" cy="3115007"/>
          </a:xfrm>
          <a:prstGeom prst="rect">
            <a:avLst/>
          </a:prstGeom>
          <a:ln>
            <a:solidFill>
              <a:schemeClr val="bg1">
                <a:lumMod val="50000"/>
              </a:schemeClr>
            </a:solid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367A6613-42AF-D005-BB3A-E101F916FA31}"/>
              </a:ext>
            </a:extLst>
          </p:cNvPr>
          <p:cNvSpPr>
            <a:spLocks noGrp="1"/>
          </p:cNvSpPr>
          <p:nvPr>
            <p:ph idx="1"/>
          </p:nvPr>
        </p:nvSpPr>
        <p:spPr>
          <a:xfrm>
            <a:off x="411494" y="3906712"/>
            <a:ext cx="11369012" cy="2303022"/>
          </a:xfrm>
        </p:spPr>
        <p:txBody>
          <a:bodyPr>
            <a:normAutofit/>
          </a:bodyPr>
          <a:lstStyle/>
          <a:p>
            <a:r>
              <a:rPr lang="en-US" sz="3200" dirty="0"/>
              <a:t>A proposal for genomic screening in adults</a:t>
            </a:r>
          </a:p>
          <a:p>
            <a:pPr lvl="1">
              <a:buFont typeface=".AppleSystemUIFont"/>
              <a:buChar char="-"/>
            </a:pPr>
            <a:r>
              <a:rPr lang="en-US" dirty="0"/>
              <a:t>To identify rare individuals who have monogenic conditions that convey a high risk of poor health outcomes that could be preventable with effective interventions</a:t>
            </a:r>
          </a:p>
          <a:p>
            <a:pPr lvl="1">
              <a:buFont typeface=".AppleSystemUIFont"/>
              <a:buChar char="-"/>
            </a:pPr>
            <a:r>
              <a:rPr lang="en-US" dirty="0"/>
              <a:t>Including considerations about which genes should be screened, thresholds for variant-level results, and the balance against potential negative impacts</a:t>
            </a:r>
            <a:endParaRPr lang="en-US" i="1" dirty="0"/>
          </a:p>
        </p:txBody>
      </p:sp>
      <p:sp>
        <p:nvSpPr>
          <p:cNvPr id="8" name="TextBox 7">
            <a:extLst>
              <a:ext uri="{FF2B5EF4-FFF2-40B4-BE49-F238E27FC236}">
                <a16:creationId xmlns:a16="http://schemas.microsoft.com/office/drawing/2014/main" id="{E94DFA8B-7D11-D207-7DDF-689797C600C9}"/>
              </a:ext>
            </a:extLst>
          </p:cNvPr>
          <p:cNvSpPr txBox="1"/>
          <p:nvPr/>
        </p:nvSpPr>
        <p:spPr>
          <a:xfrm>
            <a:off x="8269356" y="3321278"/>
            <a:ext cx="6096000" cy="215444"/>
          </a:xfrm>
          <a:prstGeom prst="rect">
            <a:avLst/>
          </a:prstGeom>
          <a:noFill/>
        </p:spPr>
        <p:txBody>
          <a:bodyPr wrap="square">
            <a:spAutoFit/>
          </a:bodyPr>
          <a:lstStyle/>
          <a:p>
            <a:r>
              <a:rPr lang="en-US" sz="800" b="0" dirty="0">
                <a:effectLst/>
                <a:latin typeface="FrutigerLTPro"/>
              </a:rPr>
              <a:t>Volume 15 | Number 5 | May 2013 | </a:t>
            </a:r>
            <a:r>
              <a:rPr lang="en-US" sz="800" b="1" dirty="0">
                <a:effectLst/>
                <a:latin typeface="FrutigerLTPro"/>
              </a:rPr>
              <a:t>Genetics in medicine </a:t>
            </a:r>
            <a:endParaRPr lang="en-US" dirty="0"/>
          </a:p>
        </p:txBody>
      </p:sp>
    </p:spTree>
    <p:extLst>
      <p:ext uri="{BB962C8B-B14F-4D97-AF65-F5344CB8AC3E}">
        <p14:creationId xmlns:p14="http://schemas.microsoft.com/office/powerpoint/2010/main" val="1830774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09599" y="2557020"/>
            <a:ext cx="11334044" cy="4154312"/>
          </a:xfrm>
        </p:spPr>
        <p:txBody>
          <a:bodyPr>
            <a:normAutofit/>
          </a:bodyPr>
          <a:lstStyle/>
          <a:p>
            <a:r>
              <a:rPr lang="en-US" sz="3200" dirty="0"/>
              <a:t>NIH-funded research project to sequence 17 genes for 11 medically actionable conditions</a:t>
            </a:r>
          </a:p>
          <a:p>
            <a:r>
              <a:rPr lang="en-US" sz="3200" dirty="0"/>
              <a:t>Enrolled adults from UNC medicine clinics and Kaiser biobank</a:t>
            </a:r>
          </a:p>
          <a:p>
            <a:r>
              <a:rPr lang="en-US" sz="3200" dirty="0"/>
              <a:t>Conservative threshold for return of positive findings</a:t>
            </a:r>
          </a:p>
          <a:p>
            <a:r>
              <a:rPr lang="en-US" sz="3200" dirty="0"/>
              <a:t>Studied patient responses and impact of this form of genomic screening</a:t>
            </a:r>
          </a:p>
        </p:txBody>
      </p:sp>
      <p:pic>
        <p:nvPicPr>
          <p:cNvPr id="5" name="Content Placeholder 3"/>
          <p:cNvPicPr>
            <a:picLocks noChangeAspect="1"/>
          </p:cNvPicPr>
          <p:nvPr/>
        </p:nvPicPr>
        <p:blipFill rotWithShape="1">
          <a:blip r:embed="rId2"/>
          <a:srcRect l="37694" t="40407" r="26336" b="24237"/>
          <a:stretch/>
        </p:blipFill>
        <p:spPr>
          <a:xfrm>
            <a:off x="609601" y="203201"/>
            <a:ext cx="3680177" cy="2033783"/>
          </a:xfrm>
          <a:prstGeom prst="rect">
            <a:avLst/>
          </a:prstGeom>
        </p:spPr>
      </p:pic>
      <p:sp>
        <p:nvSpPr>
          <p:cNvPr id="6" name="TextBox 5"/>
          <p:cNvSpPr txBox="1"/>
          <p:nvPr/>
        </p:nvSpPr>
        <p:spPr>
          <a:xfrm>
            <a:off x="8545034" y="5477388"/>
            <a:ext cx="3243196" cy="1077218"/>
          </a:xfrm>
          <a:prstGeom prst="rect">
            <a:avLst/>
          </a:prstGeom>
          <a:noFill/>
        </p:spPr>
        <p:txBody>
          <a:bodyPr wrap="none" rtlCol="0">
            <a:spAutoFit/>
          </a:bodyPr>
          <a:lstStyle/>
          <a:p>
            <a:r>
              <a:rPr lang="en-US" sz="3200" i="1" dirty="0"/>
              <a:t>Gail Henderson, PI</a:t>
            </a:r>
          </a:p>
          <a:p>
            <a:r>
              <a:rPr lang="en-US" sz="3200" i="1" dirty="0"/>
              <a:t>Jim Evans, co-PI</a:t>
            </a:r>
          </a:p>
        </p:txBody>
      </p:sp>
      <p:pic>
        <p:nvPicPr>
          <p:cNvPr id="7" name="Picture 6"/>
          <p:cNvPicPr>
            <a:picLocks noChangeAspect="1"/>
          </p:cNvPicPr>
          <p:nvPr/>
        </p:nvPicPr>
        <p:blipFill>
          <a:blip r:embed="rId3"/>
          <a:stretch>
            <a:fillRect/>
          </a:stretch>
        </p:blipFill>
        <p:spPr>
          <a:xfrm>
            <a:off x="557765" y="7887079"/>
            <a:ext cx="4278540" cy="1019719"/>
          </a:xfrm>
          <a:prstGeom prst="rect">
            <a:avLst/>
          </a:prstGeom>
        </p:spPr>
      </p:pic>
      <p:pic>
        <p:nvPicPr>
          <p:cNvPr id="8" name="Picture 7"/>
          <p:cNvPicPr>
            <a:picLocks noChangeAspect="1"/>
          </p:cNvPicPr>
          <p:nvPr/>
        </p:nvPicPr>
        <p:blipFill>
          <a:blip r:embed="rId4"/>
          <a:stretch>
            <a:fillRect/>
          </a:stretch>
        </p:blipFill>
        <p:spPr>
          <a:xfrm>
            <a:off x="7699024" y="350771"/>
            <a:ext cx="3883377" cy="1886212"/>
          </a:xfrm>
          <a:prstGeom prst="rect">
            <a:avLst/>
          </a:prstGeom>
        </p:spPr>
      </p:pic>
    </p:spTree>
    <p:extLst>
      <p:ext uri="{BB962C8B-B14F-4D97-AF65-F5344CB8AC3E}">
        <p14:creationId xmlns:p14="http://schemas.microsoft.com/office/powerpoint/2010/main" val="250553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071484-03BA-1B4A-92A5-6AF72A7A61C4}"/>
              </a:ext>
            </a:extLst>
          </p:cNvPr>
          <p:cNvPicPr>
            <a:picLocks noChangeAspect="1"/>
          </p:cNvPicPr>
          <p:nvPr/>
        </p:nvPicPr>
        <p:blipFill>
          <a:blip r:embed="rId3"/>
          <a:stretch>
            <a:fillRect/>
          </a:stretch>
        </p:blipFill>
        <p:spPr>
          <a:xfrm>
            <a:off x="0" y="0"/>
            <a:ext cx="9732936" cy="6862481"/>
          </a:xfrm>
          <a:prstGeom prst="rect">
            <a:avLst/>
          </a:prstGeom>
        </p:spPr>
      </p:pic>
      <p:pic>
        <p:nvPicPr>
          <p:cNvPr id="6" name="Picture 5">
            <a:extLst>
              <a:ext uri="{FF2B5EF4-FFF2-40B4-BE49-F238E27FC236}">
                <a16:creationId xmlns:a16="http://schemas.microsoft.com/office/drawing/2014/main" id="{0566C60C-1CB9-484D-942B-6D19367A85FA}"/>
              </a:ext>
            </a:extLst>
          </p:cNvPr>
          <p:cNvPicPr>
            <a:picLocks noChangeAspect="1"/>
          </p:cNvPicPr>
          <p:nvPr/>
        </p:nvPicPr>
        <p:blipFill rotWithShape="1">
          <a:blip r:embed="rId4">
            <a:extLst>
              <a:ext uri="{28A0092B-C50C-407E-A947-70E740481C1C}">
                <a14:useLocalDpi xmlns:a14="http://schemas.microsoft.com/office/drawing/2010/main" val="0"/>
              </a:ext>
            </a:extLst>
          </a:blip>
          <a:srcRect r="7546"/>
          <a:stretch/>
        </p:blipFill>
        <p:spPr>
          <a:xfrm>
            <a:off x="4090955" y="0"/>
            <a:ext cx="8101045" cy="2712142"/>
          </a:xfrm>
          <a:prstGeom prst="rect">
            <a:avLst/>
          </a:prstGeom>
        </p:spPr>
      </p:pic>
      <p:sp>
        <p:nvSpPr>
          <p:cNvPr id="7" name="TextBox 6">
            <a:extLst>
              <a:ext uri="{FF2B5EF4-FFF2-40B4-BE49-F238E27FC236}">
                <a16:creationId xmlns:a16="http://schemas.microsoft.com/office/drawing/2014/main" id="{97F56392-34D5-4B47-970A-E6A436664177}"/>
              </a:ext>
            </a:extLst>
          </p:cNvPr>
          <p:cNvSpPr txBox="1"/>
          <p:nvPr/>
        </p:nvSpPr>
        <p:spPr>
          <a:xfrm>
            <a:off x="5576151" y="2802152"/>
            <a:ext cx="4866468"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t>CDC “Tier 1” genes</a:t>
            </a:r>
          </a:p>
          <a:p>
            <a:pPr marL="285750" indent="-285750">
              <a:buFont typeface="Arial" panose="020B0604020202020204" pitchFamily="34" charset="0"/>
              <a:buChar char="•"/>
            </a:pPr>
            <a:r>
              <a:rPr lang="en-US" sz="2800" dirty="0"/>
              <a:t>Various settings for implementation</a:t>
            </a:r>
          </a:p>
          <a:p>
            <a:pPr marL="285750" indent="-285750">
              <a:buFont typeface="Arial" panose="020B0604020202020204" pitchFamily="34" charset="0"/>
              <a:buChar char="•"/>
            </a:pPr>
            <a:r>
              <a:rPr lang="en-US" sz="2800" dirty="0"/>
              <a:t>Informed consent</a:t>
            </a:r>
          </a:p>
          <a:p>
            <a:pPr marL="285750" indent="-285750">
              <a:buFont typeface="Arial" panose="020B0604020202020204" pitchFamily="34" charset="0"/>
              <a:buChar char="•"/>
            </a:pPr>
            <a:r>
              <a:rPr lang="en-US" sz="2800" dirty="0"/>
              <a:t>Engagement strategies</a:t>
            </a:r>
          </a:p>
          <a:p>
            <a:pPr marL="285750" indent="-285750">
              <a:buFont typeface="Arial" panose="020B0604020202020204" pitchFamily="34" charset="0"/>
              <a:buChar char="•"/>
            </a:pPr>
            <a:r>
              <a:rPr lang="en-US" sz="2800" dirty="0"/>
              <a:t>Economic considerations</a:t>
            </a:r>
          </a:p>
          <a:p>
            <a:pPr marL="285750" indent="-285750">
              <a:buFont typeface="Arial" panose="020B0604020202020204" pitchFamily="34" charset="0"/>
              <a:buChar char="•"/>
            </a:pPr>
            <a:r>
              <a:rPr lang="en-US" sz="2800" dirty="0"/>
              <a:t>Cascade testing of at-risk family members</a:t>
            </a:r>
          </a:p>
          <a:p>
            <a:pPr marL="285750" indent="-285750">
              <a:buFont typeface="Arial" panose="020B0604020202020204" pitchFamily="34" charset="0"/>
              <a:buChar char="•"/>
            </a:pPr>
            <a:r>
              <a:rPr lang="en-US" sz="2800" dirty="0"/>
              <a:t>Ethical considerations</a:t>
            </a:r>
          </a:p>
        </p:txBody>
      </p:sp>
    </p:spTree>
    <p:extLst>
      <p:ext uri="{BB962C8B-B14F-4D97-AF65-F5344CB8AC3E}">
        <p14:creationId xmlns:p14="http://schemas.microsoft.com/office/powerpoint/2010/main" val="213035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B873C7-D909-6D4C-9ACE-7D469A59E35F}"/>
              </a:ext>
            </a:extLst>
          </p:cNvPr>
          <p:cNvPicPr>
            <a:picLocks noChangeAspect="1"/>
          </p:cNvPicPr>
          <p:nvPr/>
        </p:nvPicPr>
        <p:blipFill rotWithShape="1">
          <a:blip r:embed="rId2"/>
          <a:srcRect l="3174" t="12540" r="8433" b="8572"/>
          <a:stretch/>
        </p:blipFill>
        <p:spPr>
          <a:xfrm>
            <a:off x="1394130" y="557776"/>
            <a:ext cx="9403740" cy="5245409"/>
          </a:xfrm>
          <a:prstGeom prst="rect">
            <a:avLst/>
          </a:prstGeom>
          <a:ln>
            <a:solidFill>
              <a:schemeClr val="accent1"/>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A5C18B22-7ECB-034E-9153-6B62ED06C046}"/>
              </a:ext>
            </a:extLst>
          </p:cNvPr>
          <p:cNvSpPr/>
          <p:nvPr/>
        </p:nvSpPr>
        <p:spPr>
          <a:xfrm>
            <a:off x="4003900" y="6107000"/>
            <a:ext cx="3073662" cy="369332"/>
          </a:xfrm>
          <a:prstGeom prst="rect">
            <a:avLst/>
          </a:prstGeom>
        </p:spPr>
        <p:txBody>
          <a:bodyPr wrap="none">
            <a:spAutoFit/>
          </a:bodyPr>
          <a:lstStyle/>
          <a:p>
            <a:r>
              <a:rPr lang="en-US" dirty="0">
                <a:hlinkClick r:id="rId3"/>
              </a:rPr>
              <a:t>https://youtu.e/Dn7DHdd6jF4</a:t>
            </a:r>
            <a:r>
              <a:rPr lang="en-US" dirty="0"/>
              <a:t> </a:t>
            </a:r>
          </a:p>
        </p:txBody>
      </p:sp>
    </p:spTree>
    <p:extLst>
      <p:ext uri="{BB962C8B-B14F-4D97-AF65-F5344CB8AC3E}">
        <p14:creationId xmlns:p14="http://schemas.microsoft.com/office/powerpoint/2010/main" val="222202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9B4E8C-4242-6548-A3A1-D79BD691EF9D}"/>
              </a:ext>
            </a:extLst>
          </p:cNvPr>
          <p:cNvSpPr>
            <a:spLocks noGrp="1"/>
          </p:cNvSpPr>
          <p:nvPr>
            <p:ph idx="1"/>
          </p:nvPr>
        </p:nvSpPr>
        <p:spPr>
          <a:xfrm>
            <a:off x="838200" y="1491260"/>
            <a:ext cx="10515600" cy="4351338"/>
          </a:xfrm>
        </p:spPr>
        <p:txBody>
          <a:bodyPr>
            <a:normAutofit fontScale="92500" lnSpcReduction="10000"/>
          </a:bodyPr>
          <a:lstStyle/>
          <a:p>
            <a:r>
              <a:rPr lang="en-US" dirty="0"/>
              <a:t>Developed as part of the Program for Precision Medicine in Health Care (PPMH)</a:t>
            </a:r>
          </a:p>
          <a:p>
            <a:r>
              <a:rPr lang="en-US" dirty="0"/>
              <a:t>Free genomic sequencing of 11 medically actionable CDC “tier 1” genes offered to adult patients actively seen in the UNC Health System</a:t>
            </a:r>
          </a:p>
          <a:p>
            <a:r>
              <a:rPr lang="en-US" dirty="0"/>
              <a:t>The PPMH team will provide end-to-end support</a:t>
            </a:r>
          </a:p>
          <a:p>
            <a:pPr lvl="1">
              <a:buFont typeface=".AppleSystemUIFont"/>
              <a:buChar char="-"/>
            </a:pPr>
            <a:r>
              <a:rPr lang="en-US" dirty="0"/>
              <a:t>Patient outreach, education materials, promotion</a:t>
            </a:r>
          </a:p>
          <a:p>
            <a:pPr lvl="1">
              <a:buFont typeface=".AppleSystemUIFont"/>
              <a:buChar char="-"/>
            </a:pPr>
            <a:r>
              <a:rPr lang="en-US" dirty="0"/>
              <a:t>Intake information at time of test order</a:t>
            </a:r>
          </a:p>
          <a:p>
            <a:pPr lvl="1">
              <a:buFont typeface=".AppleSystemUIFont"/>
              <a:buChar char="-"/>
            </a:pPr>
            <a:r>
              <a:rPr lang="en-US" dirty="0"/>
              <a:t>Electronic results in Epic, results disclosed via genetic counselors</a:t>
            </a:r>
          </a:p>
          <a:p>
            <a:pPr lvl="1">
              <a:buFont typeface=".AppleSystemUIFont"/>
              <a:buChar char="-"/>
            </a:pPr>
            <a:r>
              <a:rPr lang="en-US" dirty="0"/>
              <a:t>Standard management plans for patients who test positive</a:t>
            </a:r>
          </a:p>
          <a:p>
            <a:pPr lvl="1">
              <a:buFont typeface=".AppleSystemUIFont"/>
              <a:buChar char="-"/>
            </a:pPr>
            <a:r>
              <a:rPr lang="en-US" dirty="0"/>
              <a:t>Additional recommendations for “high risk” patients who test negative</a:t>
            </a:r>
          </a:p>
          <a:p>
            <a:r>
              <a:rPr lang="en-US" dirty="0"/>
              <a:t>Our goal: to enable any patient in the UNC Health Care System to have access to genomic screening</a:t>
            </a:r>
          </a:p>
          <a:p>
            <a:endParaRPr lang="en-US" dirty="0"/>
          </a:p>
        </p:txBody>
      </p:sp>
      <p:sp>
        <p:nvSpPr>
          <p:cNvPr id="4" name="Title 1">
            <a:extLst>
              <a:ext uri="{FF2B5EF4-FFF2-40B4-BE49-F238E27FC236}">
                <a16:creationId xmlns:a16="http://schemas.microsoft.com/office/drawing/2014/main" id="{AA8463B1-10A4-7842-A39F-95A9124C0333}"/>
              </a:ext>
            </a:extLst>
          </p:cNvPr>
          <p:cNvSpPr txBox="1">
            <a:spLocks/>
          </p:cNvSpPr>
          <p:nvPr/>
        </p:nvSpPr>
        <p:spPr>
          <a:xfrm>
            <a:off x="299527" y="165697"/>
            <a:ext cx="117268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The UNC Health Precision Genomic Screen</a:t>
            </a:r>
          </a:p>
        </p:txBody>
      </p:sp>
    </p:spTree>
    <p:extLst>
      <p:ext uri="{BB962C8B-B14F-4D97-AF65-F5344CB8AC3E}">
        <p14:creationId xmlns:p14="http://schemas.microsoft.com/office/powerpoint/2010/main" val="3554744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with low confidence">
            <a:extLst>
              <a:ext uri="{FF2B5EF4-FFF2-40B4-BE49-F238E27FC236}">
                <a16:creationId xmlns:a16="http://schemas.microsoft.com/office/drawing/2014/main" id="{83D1484F-14F7-8B6D-967D-3A40085C8348}"/>
              </a:ext>
            </a:extLst>
          </p:cNvPr>
          <p:cNvPicPr>
            <a:picLocks noChangeAspect="1"/>
          </p:cNvPicPr>
          <p:nvPr/>
        </p:nvPicPr>
        <p:blipFill>
          <a:blip r:embed="rId3"/>
          <a:stretch>
            <a:fillRect/>
          </a:stretch>
        </p:blipFill>
        <p:spPr>
          <a:xfrm>
            <a:off x="260420" y="247663"/>
            <a:ext cx="7732458" cy="2256998"/>
          </a:xfrm>
          <a:prstGeom prst="rect">
            <a:avLst/>
          </a:prstGeom>
          <a:ln>
            <a:solidFill>
              <a:schemeClr val="bg1">
                <a:lumMod val="50000"/>
              </a:schemeClr>
            </a:solidFill>
          </a:ln>
          <a:effectLst>
            <a:outerShdw blurRad="292100" dist="139700" dir="2700000" algn="tl" rotWithShape="0">
              <a:srgbClr val="333333">
                <a:alpha val="65000"/>
              </a:srgbClr>
            </a:outerShdw>
          </a:effectLst>
        </p:spPr>
      </p:pic>
      <p:pic>
        <p:nvPicPr>
          <p:cNvPr id="7" name="Picture 6" descr="A picture containing text, screenshot, diagram, line&#10;&#10;Description automatically generated">
            <a:extLst>
              <a:ext uri="{FF2B5EF4-FFF2-40B4-BE49-F238E27FC236}">
                <a16:creationId xmlns:a16="http://schemas.microsoft.com/office/drawing/2014/main" id="{2EA66A93-40AE-0D19-A487-FEEB8DE5A7B8}"/>
              </a:ext>
            </a:extLst>
          </p:cNvPr>
          <p:cNvPicPr>
            <a:picLocks noChangeAspect="1"/>
          </p:cNvPicPr>
          <p:nvPr/>
        </p:nvPicPr>
        <p:blipFill rotWithShape="1">
          <a:blip r:embed="rId4"/>
          <a:srcRect b="16673"/>
          <a:stretch/>
        </p:blipFill>
        <p:spPr>
          <a:xfrm>
            <a:off x="8262468" y="449610"/>
            <a:ext cx="3669112" cy="5814711"/>
          </a:xfrm>
          <a:prstGeom prst="rect">
            <a:avLst/>
          </a:prstGeom>
        </p:spPr>
      </p:pic>
      <p:pic>
        <p:nvPicPr>
          <p:cNvPr id="9" name="Picture 8" descr="A picture containing text, diagram, screenshot, font&#10;&#10;Description automatically generated">
            <a:extLst>
              <a:ext uri="{FF2B5EF4-FFF2-40B4-BE49-F238E27FC236}">
                <a16:creationId xmlns:a16="http://schemas.microsoft.com/office/drawing/2014/main" id="{378CB30D-5186-C247-32A5-33DEEC720B61}"/>
              </a:ext>
            </a:extLst>
          </p:cNvPr>
          <p:cNvPicPr>
            <a:picLocks noChangeAspect="1"/>
          </p:cNvPicPr>
          <p:nvPr/>
        </p:nvPicPr>
        <p:blipFill>
          <a:blip r:embed="rId5"/>
          <a:stretch>
            <a:fillRect/>
          </a:stretch>
        </p:blipFill>
        <p:spPr>
          <a:xfrm>
            <a:off x="260420" y="3040892"/>
            <a:ext cx="7562617" cy="3196925"/>
          </a:xfrm>
          <a:prstGeom prst="rect">
            <a:avLst/>
          </a:prstGeom>
        </p:spPr>
      </p:pic>
      <p:sp>
        <p:nvSpPr>
          <p:cNvPr id="2" name="Oval 1">
            <a:extLst>
              <a:ext uri="{FF2B5EF4-FFF2-40B4-BE49-F238E27FC236}">
                <a16:creationId xmlns:a16="http://schemas.microsoft.com/office/drawing/2014/main" id="{9C78B828-1CD9-99B1-9E4B-ACD015B89C85}"/>
              </a:ext>
            </a:extLst>
          </p:cNvPr>
          <p:cNvSpPr/>
          <p:nvPr/>
        </p:nvSpPr>
        <p:spPr>
          <a:xfrm>
            <a:off x="8830102" y="5269592"/>
            <a:ext cx="1869743" cy="9682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032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f8b0c30-aad4-4de0-9a69-24294a10f01b">
      <Terms xmlns="http://schemas.microsoft.com/office/infopath/2007/PartnerControls"/>
    </lcf76f155ced4ddcb4097134ff3c332f>
    <TaxCatchAll xmlns="693eb6d7-1624-41b9-8f6f-a3f13dbbd4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832F8A2F1AFA40AD17AB484208A90B" ma:contentTypeVersion="12" ma:contentTypeDescription="Create a new document." ma:contentTypeScope="" ma:versionID="639057bea0b0e527b370e8aa5ae022bf">
  <xsd:schema xmlns:xsd="http://www.w3.org/2001/XMLSchema" xmlns:xs="http://www.w3.org/2001/XMLSchema" xmlns:p="http://schemas.microsoft.com/office/2006/metadata/properties" xmlns:ns2="7f8b0c30-aad4-4de0-9a69-24294a10f01b" xmlns:ns3="693eb6d7-1624-41b9-8f6f-a3f13dbbd421" targetNamespace="http://schemas.microsoft.com/office/2006/metadata/properties" ma:root="true" ma:fieldsID="d085ae05c72369f97d3cf574ede4c832" ns2:_="" ns3:_="">
    <xsd:import namespace="7f8b0c30-aad4-4de0-9a69-24294a10f01b"/>
    <xsd:import namespace="693eb6d7-1624-41b9-8f6f-a3f13dbbd42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8b0c30-aad4-4de0-9a69-24294a10f0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3eb6d7-1624-41b9-8f6f-a3f13dbbd42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75c36b1-9b49-4542-9b9e-f2c820312d49}" ma:internalName="TaxCatchAll" ma:showField="CatchAllData" ma:web="693eb6d7-1624-41b9-8f6f-a3f13dbbd4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559BEB-0D96-439F-BFA8-53FEB5107336}">
  <ds:schemaRefs>
    <ds:schemaRef ds:uri="http://schemas.microsoft.com/sharepoint/v3/contenttype/forms"/>
  </ds:schemaRefs>
</ds:datastoreItem>
</file>

<file path=customXml/itemProps2.xml><?xml version="1.0" encoding="utf-8"?>
<ds:datastoreItem xmlns:ds="http://schemas.openxmlformats.org/officeDocument/2006/customXml" ds:itemID="{B0F6BA83-335C-4468-81BF-8D0BDE47647C}">
  <ds:schemaRefs>
    <ds:schemaRef ds:uri="http://schemas.microsoft.com/office/2006/metadata/properties"/>
    <ds:schemaRef ds:uri="http://schemas.microsoft.com/office/infopath/2007/PartnerControls"/>
    <ds:schemaRef ds:uri="7f8b0c30-aad4-4de0-9a69-24294a10f01b"/>
    <ds:schemaRef ds:uri="693eb6d7-1624-41b9-8f6f-a3f13dbbd421"/>
  </ds:schemaRefs>
</ds:datastoreItem>
</file>

<file path=customXml/itemProps3.xml><?xml version="1.0" encoding="utf-8"?>
<ds:datastoreItem xmlns:ds="http://schemas.openxmlformats.org/officeDocument/2006/customXml" ds:itemID="{9FE37943-ADD2-4479-BF15-4E141E5D5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8b0c30-aad4-4de0-9a69-24294a10f01b"/>
    <ds:schemaRef ds:uri="693eb6d7-1624-41b9-8f6f-a3f13dbbd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5537</TotalTime>
  <Words>2467</Words>
  <Application>Microsoft Macintosh PowerPoint</Application>
  <PresentationFormat>Widescreen</PresentationFormat>
  <Paragraphs>315</Paragraphs>
  <Slides>33</Slides>
  <Notes>18</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.AppleSystemUIFont</vt:lpstr>
      <vt:lpstr>AdvOT1ef757c0</vt:lpstr>
      <vt:lpstr>Arial</vt:lpstr>
      <vt:lpstr>Calibri</vt:lpstr>
      <vt:lpstr>Calibri Light</vt:lpstr>
      <vt:lpstr>FrutigerLTPro</vt:lpstr>
      <vt:lpstr>System Font Regular</vt:lpstr>
      <vt:lpstr>Office Theme</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Some early lessons learned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Genomic screening across the life span</vt:lpstr>
      <vt:lpstr>Age of onset / intervention</vt:lpstr>
      <vt:lpstr>PowerPoint Presentation</vt:lpstr>
      <vt:lpstr>An ethical framework for genomic screening in children</vt:lpstr>
      <vt:lpstr>Specific Aims</vt:lpstr>
      <vt:lpstr>PowerPoint Presentation</vt:lpstr>
      <vt:lpstr>Community Research Board (CRB)</vt:lpstr>
      <vt:lpstr>Acknowledgements: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Berg, Jonathan Sanford</dc:creator>
  <cp:lastModifiedBy>Berg, Jonathan Sanford</cp:lastModifiedBy>
  <cp:revision>16</cp:revision>
  <dcterms:created xsi:type="dcterms:W3CDTF">2022-12-13T16:11:59Z</dcterms:created>
  <dcterms:modified xsi:type="dcterms:W3CDTF">2023-05-18T13:51:19Z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0x0101000C832F8A2F1AFA40AD17AB484208A90B</vt:lpwstr>
  </property>
  <property fmtid="{D5CDD505-2E9C-101B-9397-08002B2CF9AE}" pid="3" name="MediaServiceImageTags">
    <vt:lpwstr/>
  </property>
</Properties>
</file>